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02" r:id="rId3"/>
    <p:sldId id="7304" r:id="rId5"/>
    <p:sldId id="7277" r:id="rId6"/>
    <p:sldId id="7298" r:id="rId7"/>
    <p:sldId id="7324" r:id="rId8"/>
    <p:sldId id="7313" r:id="rId9"/>
    <p:sldId id="7314" r:id="rId10"/>
    <p:sldId id="7315" r:id="rId11"/>
    <p:sldId id="7316" r:id="rId12"/>
    <p:sldId id="7323" r:id="rId13"/>
    <p:sldId id="7317" r:id="rId14"/>
    <p:sldId id="7318" r:id="rId15"/>
    <p:sldId id="7319" r:id="rId16"/>
    <p:sldId id="7322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336699"/>
    <a:srgbClr val="003399"/>
    <a:srgbClr val="FFB13F"/>
    <a:srgbClr val="FFD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1" autoAdjust="0"/>
    <p:restoredTop sz="94567"/>
  </p:normalViewPr>
  <p:slideViewPr>
    <p:cSldViewPr snapToGrid="0">
      <p:cViewPr varScale="1">
        <p:scale>
          <a:sx n="111" d="100"/>
          <a:sy n="111" d="100"/>
        </p:scale>
        <p:origin x="7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BA55D-93C1-4BEE-9CCB-919D51AEC9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28010-74B6-478A-8E21-00EB4B9C6C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入围教师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通过个人统一身份认证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登录“学在浙大”平台，在个人首页中点击文件菜单，创建用于上</a:t>
            </a:r>
            <a:r>
              <a:rPr lang="zh-CN" altLang="en-US" dirty="0">
                <a:effectLst/>
              </a:rPr>
              <a:t>传材料的个人文件夹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文件夹命名为《参赛名称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主讲教师姓名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工号》，用于区分不同教师的参赛内容</a:t>
            </a:r>
            <a:endParaRPr lang="zh-CN" altLang="en-US" dirty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EF52E81-C8EB-44C3-9EF2-093147253BA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在参赛文件夹中，点击新增——文件——添加文件上传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教案、日历、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录视频等材料，最终完成参赛材料的上传。</a:t>
            </a: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（禁止压缩包上传）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点击返回上一层，将参赛材料文件夹分享给</a:t>
            </a:r>
            <a:r>
              <a:rPr lang="zh-CN" altLang="en-US" sz="1200" b="1" dirty="0">
                <a:ea typeface="宋体" panose="02010600030101010101" pitchFamily="2" charset="-122"/>
                <a:cs typeface="Times New Roman" panose="02020603050405020304" pitchFamily="18" charset="0"/>
              </a:rPr>
              <a:t>浙江大学混合式教学设计创新大赛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管理员。首先点击文件夹后面的更多——分享；然后在分享至选项选择个人，分享对象输入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itc0001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并点击搜索图标，选择</a:t>
            </a:r>
            <a:r>
              <a:rPr lang="zh-CN" altLang="en-US" sz="1200" b="1" dirty="0">
                <a:ea typeface="宋体" panose="02010600030101010101" pitchFamily="2" charset="-122"/>
                <a:cs typeface="Times New Roman" panose="02020603050405020304" pitchFamily="18" charset="0"/>
              </a:rPr>
              <a:t>浙江大学混合式教学设计创新大赛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，资源下载栏目选择允许下载，点击确定，最终完成参赛教师相关材料在“学在浙大”平台的上传。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28010-74B6-478A-8E21-00EB4B9C6C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专家在浏览器中输入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course.zju.edu.cn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，进入“学在浙大”主页，点击右侧的统一身份认证，登录统一身份认证，进入“学在浙大”的我的课程，选择《浙江大学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混合教学设计创新大赛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》课程进行评审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28010-74B6-478A-8E21-00EB4B9C6C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专家在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汇总表和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量化评分表中完成对参赛作品的评审打分后，可直接上传评审结果，也可以将评审结果进行打包（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zip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rar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）上传。然后点击评审页面底部 “评审结果提交”子菜单——专家提交评审表栏目。点击我的作业——写作业——添加附件——本地上传，选择要上传的评审结果文件，上传评审结果文件，点击最终确认完成评审，如图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所示。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28010-74B6-478A-8E21-00EB4B9C6C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3B77-5CD5-4374-8195-E9BFB9D02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4E2B-AE52-4885-900A-B238595A8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3B77-5CD5-4374-8195-E9BFB9D02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4E2B-AE52-4885-900A-B238595A8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3B77-5CD5-4374-8195-E9BFB9D02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4E2B-AE52-4885-900A-B238595A8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3B77-5CD5-4374-8195-E9BFB9D02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4E2B-AE52-4885-900A-B238595A8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3B77-5CD5-4374-8195-E9BFB9D02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4E2B-AE52-4885-900A-B238595A8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3B77-5CD5-4374-8195-E9BFB9D02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4E2B-AE52-4885-900A-B238595A8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3B77-5CD5-4374-8195-E9BFB9D02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4E2B-AE52-4885-900A-B238595A8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3B77-5CD5-4374-8195-E9BFB9D02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4E2B-AE52-4885-900A-B238595A8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3B77-5CD5-4374-8195-E9BFB9D02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4E2B-AE52-4885-900A-B238595A8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3B77-5CD5-4374-8195-E9BFB9D02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4E2B-AE52-4885-900A-B238595A8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3B77-5CD5-4374-8195-E9BFB9D02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C4E2B-AE52-4885-900A-B238595A8B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23B77-5CD5-4374-8195-E9BFB9D02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4E2B-AE52-4885-900A-B238595A8B72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27" y="366804"/>
            <a:ext cx="1664023" cy="46037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5.emf"/><Relationship Id="rId1" Type="http://schemas.openxmlformats.org/officeDocument/2006/relationships/hyperlink" Target="https://courses.zju.edu.cn/" TargetMode="Externa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Noto Serif CJK SC" panose="02020400000000000000" pitchFamily="18" charset="-122"/>
                <a:ea typeface="FZHei-B01S" panose="02010601030101010101" pitchFamily="2" charset="-122"/>
                <a:cs typeface="+mn-ea"/>
                <a:sym typeface="Noto Serif CJK SC" panose="02020400000000000000" pitchFamily="18" charset="-122"/>
              </a:rPr>
              <a:t>+</a:t>
            </a:r>
            <a:endParaRPr lang="zh-CN" altLang="en-US" dirty="0">
              <a:latin typeface="Noto Serif CJK SC" panose="02020400000000000000" pitchFamily="18" charset="-122"/>
              <a:ea typeface="FZHei-B01S" panose="02010601030101010101" pitchFamily="2" charset="-122"/>
              <a:cs typeface="+mn-ea"/>
              <a:sym typeface="Noto Serif CJK SC" panose="02020400000000000000" pitchFamily="18" charset="-122"/>
            </a:endParaRPr>
          </a:p>
        </p:txBody>
      </p:sp>
      <p:pic>
        <p:nvPicPr>
          <p:cNvPr id="25" name="图片占位符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" y="1888121"/>
            <a:ext cx="12177757" cy="2903718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4243" y="1888121"/>
            <a:ext cx="12177756" cy="2903718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latin typeface="Noto Serif CJK SC" panose="02020400000000000000" pitchFamily="18" charset="-122"/>
              <a:ea typeface="FZHei-B01S" panose="02010601030101010101" pitchFamily="2" charset="-122"/>
              <a:cs typeface="+mn-ea"/>
              <a:sym typeface="Noto Serif CJK SC" panose="02020400000000000000" pitchFamily="18" charset="-122"/>
            </a:endParaRPr>
          </a:p>
        </p:txBody>
      </p:sp>
      <p:sp>
        <p:nvSpPr>
          <p:cNvPr id="28" name="文本框 12"/>
          <p:cNvSpPr txBox="1"/>
          <p:nvPr/>
        </p:nvSpPr>
        <p:spPr>
          <a:xfrm>
            <a:off x="1504709" y="2628618"/>
            <a:ext cx="21830224" cy="2286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spc="2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浙江大学第二届高校教师教学创新大赛</a:t>
            </a:r>
            <a:endParaRPr lang="en-US" altLang="zh-CN" sz="4000" b="1" spc="2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zh-CN" altLang="en-US" sz="4000" b="1" spc="2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“课程思政”微课专项赛操作指南</a:t>
            </a:r>
            <a:endParaRPr lang="zh-CN" altLang="en-US" sz="4000" b="1" spc="2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Noto Serif CJK SC" panose="02020400000000000000" pitchFamily="18" charset="-122"/>
            </a:endParaRPr>
          </a:p>
          <a:p>
            <a:endParaRPr lang="en-US" altLang="zh-CN" sz="6255" b="1" dirty="0">
              <a:solidFill>
                <a:schemeClr val="bg1"/>
              </a:solidFill>
              <a:ea typeface="FZHei-B01S" panose="02010601030101010101" pitchFamily="2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796302" y="1506991"/>
            <a:ext cx="5274310" cy="45624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96031" y="657905"/>
            <a:ext cx="6479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☆</a:t>
            </a:r>
            <a:r>
              <a: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专家登录“学在浙大”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浏览课程内容，</a:t>
            </a:r>
            <a:r>
              <a: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对参赛作品进行评审</a:t>
            </a:r>
            <a:r>
              <a:rPr lang="zh-CN" altLang="zh-CN" dirty="0"/>
              <a:t>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1714" y="261911"/>
            <a:ext cx="5091458" cy="50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</a:pP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b="1" kern="100" dirty="0"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、专家</a:t>
            </a:r>
            <a:r>
              <a:rPr lang="zh-CN" altLang="en-US" b="1" kern="100" dirty="0"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通过提交作业，完成</a:t>
            </a:r>
            <a:r>
              <a:rPr lang="zh-CN" altLang="zh-CN" b="1" kern="100" dirty="0"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上传评审结果</a:t>
            </a:r>
            <a:r>
              <a:rPr lang="zh-CN" altLang="en-US" b="1" kern="100" dirty="0"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操作</a:t>
            </a:r>
            <a:endParaRPr lang="zh-CN" altLang="zh-CN" sz="2400" b="1" kern="100" dirty="0">
              <a:effectLst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/>
          <p:nvPr/>
        </p:nvPicPr>
        <p:blipFill rotWithShape="1">
          <a:blip r:embed="rId1"/>
          <a:srcRect t="36905"/>
          <a:stretch>
            <a:fillRect/>
          </a:stretch>
        </p:blipFill>
        <p:spPr bwMode="auto">
          <a:xfrm>
            <a:off x="3185036" y="988863"/>
            <a:ext cx="5730681" cy="190130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185036" y="2745343"/>
            <a:ext cx="5731316" cy="757512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3185036" y="3727938"/>
            <a:ext cx="5730681" cy="2913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236764" y="112542"/>
            <a:ext cx="7427741" cy="2349305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36763" y="2630659"/>
            <a:ext cx="7427741" cy="4121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207434" y="0"/>
            <a:ext cx="5596059" cy="3412109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07434" y="3412110"/>
            <a:ext cx="5596059" cy="2132587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3207434" y="5544698"/>
            <a:ext cx="5596059" cy="13133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22364" y="3244334"/>
            <a:ext cx="93409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hlinkClick r:id="rId1"/>
              </a:rPr>
              <a:t>https://courses.zju.edu.cn</a:t>
            </a:r>
            <a:endParaRPr lang="zh-CN" altLang="en-US" sz="44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666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54079" y="189311"/>
            <a:ext cx="5109091" cy="836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40000"/>
              </a:lnSpc>
              <a:spcBef>
                <a:spcPts val="1700"/>
              </a:spcBef>
              <a:spcAft>
                <a:spcPts val="1650"/>
              </a:spcAft>
            </a:pPr>
            <a:r>
              <a:rPr lang="zh-CN" altLang="zh-CN" sz="2400" b="1" kern="22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一、入围教师“学在浙大”上传材料</a:t>
            </a:r>
            <a:endParaRPr lang="zh-CN" altLang="zh-CN" sz="2400" b="1" kern="2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0856" y="1180305"/>
            <a:ext cx="4750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“学在浙大”中创建个人材料文件夹</a:t>
            </a:r>
            <a:r>
              <a:rPr lang="zh-CN" altLang="zh-CN" sz="2000" b="1" dirty="0"/>
              <a:t> </a:t>
            </a:r>
            <a:endParaRPr lang="zh-CN" altLang="en-US" sz="20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325"/>
            <a:ext cx="3610855" cy="3602196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3634447" y="3459426"/>
            <a:ext cx="562707" cy="829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54" y="1855756"/>
            <a:ext cx="8003590" cy="500224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417255" y="5078437"/>
            <a:ext cx="1026942" cy="4220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625883" y="2940148"/>
            <a:ext cx="534572" cy="1969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5" name="直线箭头连接符 14"/>
          <p:cNvCxnSpPr/>
          <p:nvPr/>
        </p:nvCxnSpPr>
        <p:spPr>
          <a:xfrm flipV="1">
            <a:off x="5134708" y="3137095"/>
            <a:ext cx="1491175" cy="19413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右箭头 20"/>
          <p:cNvSpPr/>
          <p:nvPr/>
        </p:nvSpPr>
        <p:spPr>
          <a:xfrm>
            <a:off x="0" y="3207434"/>
            <a:ext cx="436098" cy="815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36098" y="627744"/>
            <a:ext cx="6078908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☆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文件夹命名：</a:t>
            </a:r>
            <a:r>
              <a:rPr lang="zh-CN" altLang="zh-CN" sz="2000" b="1" dirty="0">
                <a:solidFill>
                  <a:srgbClr val="FF0000"/>
                </a:solidFill>
              </a:rPr>
              <a:t>《参赛名称</a:t>
            </a:r>
            <a:r>
              <a:rPr lang="en-US" altLang="zh-CN" sz="2000" b="1" dirty="0">
                <a:solidFill>
                  <a:srgbClr val="FF0000"/>
                </a:solidFill>
              </a:rPr>
              <a:t>+</a:t>
            </a:r>
            <a:r>
              <a:rPr lang="zh-CN" altLang="zh-CN" sz="2000" b="1" dirty="0">
                <a:solidFill>
                  <a:srgbClr val="FF0000"/>
                </a:solidFill>
              </a:rPr>
              <a:t>主讲教师姓名</a:t>
            </a:r>
            <a:r>
              <a:rPr lang="en-US" altLang="zh-CN" sz="2000" b="1" dirty="0">
                <a:solidFill>
                  <a:srgbClr val="FF0000"/>
                </a:solidFill>
              </a:rPr>
              <a:t>+</a:t>
            </a:r>
            <a:r>
              <a:rPr lang="zh-CN" altLang="zh-CN" sz="2000" b="1" dirty="0">
                <a:solidFill>
                  <a:srgbClr val="FF0000"/>
                </a:solidFill>
              </a:rPr>
              <a:t>工号》 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右箭头 25"/>
          <p:cNvSpPr/>
          <p:nvPr/>
        </p:nvSpPr>
        <p:spPr>
          <a:xfrm>
            <a:off x="5371048" y="3207434"/>
            <a:ext cx="436098" cy="815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1912210"/>
            <a:ext cx="4941985" cy="340637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81" y="1677572"/>
            <a:ext cx="6690594" cy="3875649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7047914" y="2391508"/>
            <a:ext cx="5144086" cy="3798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6" name="直线箭头连接符 35"/>
          <p:cNvCxnSpPr/>
          <p:nvPr/>
        </p:nvCxnSpPr>
        <p:spPr>
          <a:xfrm flipV="1">
            <a:off x="3699803" y="2771335"/>
            <a:ext cx="3502855" cy="21523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6194" y="335799"/>
            <a:ext cx="4443845" cy="547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</a:pPr>
            <a:r>
              <a:rPr lang="en-US" altLang="zh-CN" sz="20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000" b="1" kern="100" dirty="0"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、在参赛材料文件夹中上传参赛材料</a:t>
            </a:r>
            <a:endParaRPr lang="zh-CN" altLang="zh-CN" sz="2000" b="1" kern="100" dirty="0">
              <a:effectLst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0" y="3080825"/>
            <a:ext cx="295422" cy="633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2" y="1021141"/>
            <a:ext cx="6583680" cy="423194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236763" y="1308295"/>
            <a:ext cx="562708" cy="2672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236763" y="1575582"/>
            <a:ext cx="562708" cy="1969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702191" y="1674055"/>
            <a:ext cx="39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1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471" y="1858721"/>
            <a:ext cx="5823092" cy="3394365"/>
          </a:xfrm>
          <a:prstGeom prst="rect">
            <a:avLst/>
          </a:prstGeom>
        </p:spPr>
      </p:pic>
      <p:cxnSp>
        <p:nvCxnSpPr>
          <p:cNvPr id="18" name="直线箭头连接符 17"/>
          <p:cNvCxnSpPr/>
          <p:nvPr/>
        </p:nvCxnSpPr>
        <p:spPr>
          <a:xfrm>
            <a:off x="2644726" y="1674055"/>
            <a:ext cx="2236763" cy="14067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7" y="3555902"/>
            <a:ext cx="5119175" cy="330209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882683" y="2883877"/>
            <a:ext cx="47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2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3" name="直线箭头连接符 22"/>
          <p:cNvCxnSpPr/>
          <p:nvPr/>
        </p:nvCxnSpPr>
        <p:spPr>
          <a:xfrm>
            <a:off x="5542671" y="3253209"/>
            <a:ext cx="2419643" cy="10374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6414868" y="3921314"/>
            <a:ext cx="46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3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28696" y="1528075"/>
            <a:ext cx="7342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ea typeface="宋体" panose="02010600030101010101" pitchFamily="2" charset="-122"/>
                <a:cs typeface="Times New Roman" panose="02020603050405020304" pitchFamily="18" charset="0"/>
              </a:rPr>
              <a:t>、文件夹命名：</a:t>
            </a:r>
            <a:r>
              <a:rPr lang="zh-CN" altLang="zh-CN" sz="2400" b="1" dirty="0">
                <a:solidFill>
                  <a:srgbClr val="FF0000"/>
                </a:solidFill>
              </a:rPr>
              <a:t>《参赛名称</a:t>
            </a:r>
            <a:r>
              <a:rPr lang="en-US" altLang="zh-CN" sz="2400" b="1" dirty="0">
                <a:solidFill>
                  <a:srgbClr val="FF0000"/>
                </a:solidFill>
              </a:rPr>
              <a:t>+</a:t>
            </a:r>
            <a:r>
              <a:rPr lang="zh-CN" altLang="zh-CN" sz="2400" b="1" dirty="0">
                <a:solidFill>
                  <a:srgbClr val="FF0000"/>
                </a:solidFill>
              </a:rPr>
              <a:t>主讲教师姓名</a:t>
            </a:r>
            <a:r>
              <a:rPr lang="en-US" altLang="zh-CN" sz="2400" b="1" dirty="0">
                <a:solidFill>
                  <a:srgbClr val="FF0000"/>
                </a:solidFill>
              </a:rPr>
              <a:t>+</a:t>
            </a:r>
            <a:r>
              <a:rPr lang="zh-CN" altLang="zh-CN" sz="2400" b="1" dirty="0">
                <a:solidFill>
                  <a:srgbClr val="FF0000"/>
                </a:solidFill>
              </a:rPr>
              <a:t>工号》 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1528696" y="2334289"/>
            <a:ext cx="8811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400" b="1" dirty="0"/>
              <a:t>2</a:t>
            </a:r>
            <a:r>
              <a:rPr kumimoji="1" lang="zh-CN" altLang="en-US" sz="2400" b="1" dirty="0"/>
              <a:t>、“学在浙大”单个文件上传不超过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3G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，</a:t>
            </a:r>
            <a:r>
              <a:rPr kumimoji="1" lang="zh-CN" altLang="en-US" sz="2400" b="1" dirty="0"/>
              <a:t>视频支持多种格式</a:t>
            </a:r>
            <a:endParaRPr kumimoji="1" lang="en-US" altLang="zh-CN" sz="2400" b="1" dirty="0"/>
          </a:p>
          <a:p>
            <a:endParaRPr kumimoji="1" lang="en-US" altLang="zh-CN" sz="2400" b="1" dirty="0">
              <a:solidFill>
                <a:srgbClr val="FF0000"/>
              </a:solidFill>
            </a:endParaRPr>
          </a:p>
          <a:p>
            <a:r>
              <a:rPr kumimoji="1" lang="en-US" altLang="zh-CN" sz="2400" b="1" dirty="0"/>
              <a:t>3</a:t>
            </a:r>
            <a:r>
              <a:rPr kumimoji="1" lang="zh-CN" altLang="en-US" sz="2400" b="1" dirty="0"/>
              <a:t>、文件单独上传，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禁止使用压缩包上传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28696" y="4032125"/>
            <a:ext cx="4147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b="1" dirty="0"/>
              <a:t>4</a:t>
            </a:r>
            <a:r>
              <a:rPr kumimoji="1" lang="zh-CN" altLang="en-US" sz="2400" b="1" dirty="0"/>
              <a:t>、分享对象名称为：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itc0001</a:t>
            </a:r>
            <a:endParaRPr kumimoji="1"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891251"/>
            <a:ext cx="181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/>
              <a:t>注意事项：</a:t>
            </a:r>
            <a:endParaRPr kumimoji="1" lang="zh-CN" alt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7693" y="684015"/>
            <a:ext cx="880241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US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分享参赛材料给</a:t>
            </a:r>
            <a:r>
              <a:rPr lang="zh-CN" altLang="en-US" sz="2000" b="1" dirty="0">
                <a:ea typeface="宋体" panose="02010600030101010101" pitchFamily="2" charset="-122"/>
                <a:cs typeface="Times New Roman" panose="02020603050405020304" pitchFamily="18" charset="0"/>
              </a:rPr>
              <a:t>浙江大学第二届高校教师创新大赛</a:t>
            </a:r>
            <a:r>
              <a:rPr lang="zh-CN" altLang="en-US" dirty="0"/>
              <a:t>“课程思政”微课专项赛</a:t>
            </a:r>
            <a:endParaRPr lang="zh-CN" altLang="en-US" dirty="0"/>
          </a:p>
          <a:p>
            <a:r>
              <a:rPr lang="zh-CN" altLang="en-US" dirty="0"/>
              <a:t> </a:t>
            </a:r>
            <a:endParaRPr lang="zh-CN" altLang="en-US" sz="2000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1558"/>
            <a:ext cx="11950700" cy="2667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3682" y="3828431"/>
            <a:ext cx="4726745" cy="6189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149839" y="4433341"/>
            <a:ext cx="1547447" cy="323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853224" y="3814363"/>
            <a:ext cx="351692" cy="6189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360855" y="3684959"/>
            <a:ext cx="4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1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 rotWithShape="1">
          <a:blip r:embed="rId1"/>
          <a:srcRect l="2861" t="2787" r="1938" b="1968"/>
          <a:stretch>
            <a:fillRect/>
          </a:stretch>
        </p:blipFill>
        <p:spPr bwMode="auto">
          <a:xfrm>
            <a:off x="1933184" y="1424084"/>
            <a:ext cx="5287010" cy="4860925"/>
          </a:xfrm>
          <a:prstGeom prst="rect">
            <a:avLst/>
          </a:prstGeom>
        </p:spPr>
      </p:pic>
      <p:sp>
        <p:nvSpPr>
          <p:cNvPr id="3" name="右箭头 2"/>
          <p:cNvSpPr/>
          <p:nvPr/>
        </p:nvSpPr>
        <p:spPr>
          <a:xfrm>
            <a:off x="1237957" y="3038621"/>
            <a:ext cx="548640" cy="703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765366" y="2039815"/>
            <a:ext cx="3685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注意：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sz="2000" b="1" dirty="0">
                <a:solidFill>
                  <a:srgbClr val="FF0000"/>
                </a:solidFill>
              </a:rPr>
              <a:t>分享对象名称为：</a:t>
            </a:r>
            <a:r>
              <a:rPr kumimoji="1" lang="en-US" altLang="zh-CN" sz="2000" b="1" dirty="0">
                <a:solidFill>
                  <a:srgbClr val="FF0000"/>
                </a:solidFill>
              </a:rPr>
              <a:t>itc0001</a:t>
            </a:r>
            <a:endParaRPr kumimoji="1"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1647" y="505443"/>
            <a:ext cx="6086584" cy="83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40000"/>
              </a:lnSpc>
              <a:spcBef>
                <a:spcPts val="1700"/>
              </a:spcBef>
              <a:spcAft>
                <a:spcPts val="1650"/>
              </a:spcAft>
            </a:pPr>
            <a:r>
              <a:rPr lang="zh-CN" altLang="en-US" sz="2400" b="1" kern="22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二、管理员教师汇总材料，形成课程内容</a:t>
            </a:r>
            <a:endParaRPr lang="zh-CN" altLang="en-US" sz="2400" b="1" kern="2200" dirty="0">
              <a:latin typeface="Calibri" panose="020F05020202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406"/>
            <a:ext cx="6854678" cy="44209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49" y="2433711"/>
            <a:ext cx="7115151" cy="44242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48" y="5440284"/>
            <a:ext cx="7115151" cy="145238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392083" y="1480406"/>
            <a:ext cx="42625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前期需要准备资料：</a:t>
            </a:r>
            <a:endParaRPr kumimoji="1" lang="en-US" altLang="zh-CN" dirty="0"/>
          </a:p>
          <a:p>
            <a:r>
              <a:rPr kumimoji="1" lang="zh-CN" altLang="en-US" sz="2000" dirty="0">
                <a:solidFill>
                  <a:srgbClr val="FF0000"/>
                </a:solidFill>
              </a:rPr>
              <a:t>专家名单、评审标准、作品列表</a:t>
            </a:r>
            <a:endParaRPr kumimoji="1"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2155" y="123518"/>
            <a:ext cx="5594088" cy="836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40000"/>
              </a:lnSpc>
              <a:spcBef>
                <a:spcPts val="1700"/>
              </a:spcBef>
              <a:spcAft>
                <a:spcPts val="1650"/>
              </a:spcAft>
            </a:pPr>
            <a:r>
              <a:rPr lang="zh-CN" altLang="en-US" sz="2400" b="1" kern="22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三、</a:t>
            </a:r>
            <a:r>
              <a:rPr lang="zh-CN" altLang="zh-CN" sz="2400" b="1" kern="2200" dirty="0"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“学在浙大”平台专家网评</a:t>
            </a:r>
            <a:endParaRPr lang="zh-CN" altLang="en-US" sz="2400" b="1" kern="2200" dirty="0">
              <a:latin typeface="Calibri" panose="020F05020202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516" y="857449"/>
            <a:ext cx="4020652" cy="50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</a:pPr>
            <a:r>
              <a:rPr lang="en-US" altLang="zh-CN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b="1" kern="100" dirty="0"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、专家浏览入围教师材料并进行评分</a:t>
            </a:r>
            <a:endParaRPr lang="zh-CN" altLang="zh-CN" sz="2400" b="1" kern="100" dirty="0">
              <a:effectLst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4" y="1954628"/>
            <a:ext cx="3892800" cy="3883465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4543865" y="3601329"/>
            <a:ext cx="478301" cy="759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56243" y="3713871"/>
            <a:ext cx="346083" cy="436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85" y="1845595"/>
            <a:ext cx="6083803" cy="427112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302326" y="5508309"/>
            <a:ext cx="3861005" cy="65956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WPS 演示</Application>
  <PresentationFormat>宽屏</PresentationFormat>
  <Paragraphs>54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Noto Serif CJK SC</vt:lpstr>
      <vt:lpstr>FZHei-B01S</vt:lpstr>
      <vt:lpstr>微软雅黑</vt:lpstr>
      <vt:lpstr>Calibri</vt:lpstr>
      <vt:lpstr>Times New Roman</vt:lpstr>
      <vt:lpstr>Cambria</vt:lpstr>
      <vt:lpstr>等线</vt:lpstr>
      <vt:lpstr>Arial Unicode MS</vt:lpstr>
      <vt:lpstr>等线 Light</vt:lpstr>
      <vt:lpstr>Office 主题​​</vt:lpstr>
      <vt:lpstr>+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赵爱军</cp:lastModifiedBy>
  <cp:revision>67</cp:revision>
  <cp:lastPrinted>2022-01-05T06:48:00Z</cp:lastPrinted>
  <dcterms:created xsi:type="dcterms:W3CDTF">2018-08-20T01:35:00Z</dcterms:created>
  <dcterms:modified xsi:type="dcterms:W3CDTF">2022-02-18T03:25:11Z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583B26E9C51840D2BFC6E6F59C50D621</vt:lpwstr>
  </property>
  <property fmtid="{D5CDD505-2E9C-101B-9397-08002B2CF9AE}" pid="3" name="KSOProductBuildVer">
    <vt:lpwstr>2052-11.1.0.10577</vt:lpwstr>
  </property>
</Properties>
</file>