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7295" r:id="rId3"/>
    <p:sldId id="7325" r:id="rId4"/>
    <p:sldId id="7324" r:id="rId5"/>
    <p:sldId id="7326" r:id="rId6"/>
    <p:sldId id="2902" r:id="rId7"/>
    <p:sldId id="7305" r:id="rId8"/>
    <p:sldId id="7304" r:id="rId9"/>
    <p:sldId id="7277" r:id="rId10"/>
    <p:sldId id="7298" r:id="rId11"/>
    <p:sldId id="7312" r:id="rId12"/>
    <p:sldId id="7313" r:id="rId13"/>
    <p:sldId id="7314" r:id="rId14"/>
    <p:sldId id="7315" r:id="rId15"/>
    <p:sldId id="7316" r:id="rId16"/>
    <p:sldId id="7323" r:id="rId17"/>
    <p:sldId id="7317" r:id="rId18"/>
    <p:sldId id="7318" r:id="rId19"/>
    <p:sldId id="7319" r:id="rId20"/>
    <p:sldId id="7300" r:id="rId21"/>
    <p:sldId id="7320" r:id="rId22"/>
    <p:sldId id="7321" r:id="rId23"/>
    <p:sldId id="7322" r:id="rId24"/>
    <p:sldId id="7311"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4472C4"/>
    <a:srgbClr val="336699"/>
    <a:srgbClr val="003399"/>
    <a:srgbClr val="FFB13F"/>
    <a:srgbClr val="FFDAA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300" autoAdjust="0"/>
    <p:restoredTop sz="94640"/>
  </p:normalViewPr>
  <p:slideViewPr>
    <p:cSldViewPr snapToGrid="0" showGuides="1">
      <p:cViewPr varScale="1">
        <p:scale>
          <a:sx n="122" d="100"/>
          <a:sy n="122" d="100"/>
        </p:scale>
        <p:origin x="-306" y="-8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7BA55D-93C1-4BEE-9CCB-919D51AEC98C}" type="datetimeFigureOut">
              <a:rPr lang="zh-CN" altLang="en-US" smtClean="0"/>
              <a:pPr/>
              <a:t>2021/3/11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128010-74B6-478A-8E21-00EB4B9C6CB0}" type="slidenum">
              <a:rPr lang="zh-CN" altLang="en-US" smtClean="0"/>
              <a:pPr/>
              <a:t>‹#›</a:t>
            </a:fld>
            <a:endParaRPr lang="zh-CN" altLang="en-US"/>
          </a:p>
        </p:txBody>
      </p:sp>
    </p:spTree>
    <p:extLst>
      <p:ext uri="{BB962C8B-B14F-4D97-AF65-F5344CB8AC3E}">
        <p14:creationId xmlns:p14="http://schemas.microsoft.com/office/powerpoint/2010/main" xmlns="" val="1816001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128010-74B6-478A-8E21-00EB4B9C6CB0}" type="slidenum">
              <a:rPr lang="zh-CN" altLang="en-US" smtClean="0"/>
              <a:pPr/>
              <a:t>1</a:t>
            </a:fld>
            <a:endParaRPr lang="zh-CN" altLang="en-US"/>
          </a:p>
        </p:txBody>
      </p:sp>
    </p:spTree>
    <p:extLst>
      <p:ext uri="{BB962C8B-B14F-4D97-AF65-F5344CB8AC3E}">
        <p14:creationId xmlns:p14="http://schemas.microsoft.com/office/powerpoint/2010/main" xmlns="" val="3581736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专家在浏览器中输入</a:t>
            </a:r>
            <a:r>
              <a:rPr lang="en-US" altLang="zh-CN" sz="1200" kern="1200" dirty="0" err="1">
                <a:solidFill>
                  <a:schemeClr val="tx1"/>
                </a:solidFill>
                <a:effectLst/>
                <a:latin typeface="+mn-lt"/>
                <a:ea typeface="+mn-ea"/>
                <a:cs typeface="+mn-cs"/>
              </a:rPr>
              <a:t>course.zju.edu.cn</a:t>
            </a:r>
            <a:r>
              <a:rPr lang="zh-CN" altLang="zh-CN" sz="1200" kern="1200" dirty="0">
                <a:solidFill>
                  <a:schemeClr val="tx1"/>
                </a:solidFill>
                <a:effectLst/>
                <a:latin typeface="+mn-lt"/>
                <a:ea typeface="+mn-ea"/>
                <a:cs typeface="+mn-cs"/>
              </a:rPr>
              <a:t>，进入“学在浙大”主页，点击右侧的统一身份认证，登录统一身份认证，进入“学在浙大”的我的课程，选择《浙江大学第一届高校教师教学创新大赛》课程进行评审</a:t>
            </a:r>
            <a:r>
              <a:rPr lang="zh-CN" altLang="zh-CN" dirty="0">
                <a:effectLst/>
              </a:rPr>
              <a:t> </a:t>
            </a:r>
            <a:endParaRPr kumimoji="1" lang="zh-CN" altLang="en-US" dirty="0"/>
          </a:p>
        </p:txBody>
      </p:sp>
      <p:sp>
        <p:nvSpPr>
          <p:cNvPr id="4" name="灯片编号占位符 3"/>
          <p:cNvSpPr>
            <a:spLocks noGrp="1"/>
          </p:cNvSpPr>
          <p:nvPr>
            <p:ph type="sldNum" sz="quarter" idx="5"/>
          </p:nvPr>
        </p:nvSpPr>
        <p:spPr/>
        <p:txBody>
          <a:bodyPr/>
          <a:lstStyle/>
          <a:p>
            <a:fld id="{76128010-74B6-478A-8E21-00EB4B9C6CB0}" type="slidenum">
              <a:rPr lang="zh-CN" altLang="en-US" smtClean="0"/>
              <a:pPr/>
              <a:t>15</a:t>
            </a:fld>
            <a:endParaRPr lang="zh-CN" altLang="en-US"/>
          </a:p>
        </p:txBody>
      </p:sp>
    </p:spTree>
    <p:extLst>
      <p:ext uri="{BB962C8B-B14F-4D97-AF65-F5344CB8AC3E}">
        <p14:creationId xmlns:p14="http://schemas.microsoft.com/office/powerpoint/2010/main" xmlns="" val="2672647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专家在</a:t>
            </a:r>
            <a:r>
              <a:rPr lang="en-US" altLang="zh-CN" sz="1200" kern="1200" dirty="0">
                <a:solidFill>
                  <a:schemeClr val="tx1"/>
                </a:solidFill>
                <a:effectLst/>
                <a:latin typeface="+mn-lt"/>
                <a:ea typeface="+mn-ea"/>
                <a:cs typeface="+mn-cs"/>
              </a:rPr>
              <a:t>excel</a:t>
            </a:r>
            <a:r>
              <a:rPr lang="zh-CN" altLang="zh-CN" sz="1200" kern="1200" dirty="0">
                <a:solidFill>
                  <a:schemeClr val="tx1"/>
                </a:solidFill>
                <a:effectLst/>
                <a:latin typeface="+mn-lt"/>
                <a:ea typeface="+mn-ea"/>
                <a:cs typeface="+mn-cs"/>
              </a:rPr>
              <a:t>汇总表和</a:t>
            </a:r>
            <a:r>
              <a:rPr lang="en-US" altLang="zh-CN" sz="1200" kern="1200" dirty="0">
                <a:solidFill>
                  <a:schemeClr val="tx1"/>
                </a:solidFill>
                <a:effectLst/>
                <a:latin typeface="+mn-lt"/>
                <a:ea typeface="+mn-ea"/>
                <a:cs typeface="+mn-cs"/>
              </a:rPr>
              <a:t>word</a:t>
            </a:r>
            <a:r>
              <a:rPr lang="zh-CN" altLang="zh-CN" sz="1200" kern="1200" dirty="0">
                <a:solidFill>
                  <a:schemeClr val="tx1"/>
                </a:solidFill>
                <a:effectLst/>
                <a:latin typeface="+mn-lt"/>
                <a:ea typeface="+mn-ea"/>
                <a:cs typeface="+mn-cs"/>
              </a:rPr>
              <a:t>量化评分表中完成对参赛作品的评审打分后，可直接上传评审结果，也可以将评审结果进行打包（</a:t>
            </a:r>
            <a:r>
              <a:rPr lang="en-US" altLang="zh-CN" sz="1200" kern="1200" dirty="0">
                <a:solidFill>
                  <a:schemeClr val="tx1"/>
                </a:solidFill>
                <a:effectLst/>
                <a:latin typeface="+mn-lt"/>
                <a:ea typeface="+mn-ea"/>
                <a:cs typeface="+mn-cs"/>
              </a:rPr>
              <a:t>zip</a:t>
            </a:r>
            <a:r>
              <a:rPr lang="zh-CN" altLang="zh-CN" sz="1200" kern="1200" dirty="0">
                <a:solidFill>
                  <a:schemeClr val="tx1"/>
                </a:solidFill>
                <a:effectLst/>
                <a:latin typeface="+mn-lt"/>
                <a:ea typeface="+mn-ea"/>
                <a:cs typeface="+mn-cs"/>
              </a:rPr>
              <a:t>、</a:t>
            </a:r>
            <a:r>
              <a:rPr lang="en-US" altLang="zh-CN" sz="1200" kern="1200" dirty="0" err="1">
                <a:solidFill>
                  <a:schemeClr val="tx1"/>
                </a:solidFill>
                <a:effectLst/>
                <a:latin typeface="+mn-lt"/>
                <a:ea typeface="+mn-ea"/>
                <a:cs typeface="+mn-cs"/>
              </a:rPr>
              <a:t>rar</a:t>
            </a:r>
            <a:r>
              <a:rPr lang="zh-CN" altLang="zh-CN" sz="1200" kern="1200" dirty="0">
                <a:solidFill>
                  <a:schemeClr val="tx1"/>
                </a:solidFill>
                <a:effectLst/>
                <a:latin typeface="+mn-lt"/>
                <a:ea typeface="+mn-ea"/>
                <a:cs typeface="+mn-cs"/>
              </a:rPr>
              <a:t>）上传。然后点击评审页面底部 “评审结果提交”子菜单——专家提交评审表栏目。点击我的作业——写作业——添加附件——本地上传，选择要上传的评审结果文件，上传评审结果文件，点击最终确认完成评审，如图</a:t>
            </a:r>
            <a:r>
              <a:rPr lang="en-US" altLang="zh-CN" sz="1200" kern="1200" dirty="0">
                <a:solidFill>
                  <a:schemeClr val="tx1"/>
                </a:solidFill>
                <a:effectLst/>
                <a:latin typeface="+mn-lt"/>
                <a:ea typeface="+mn-ea"/>
                <a:cs typeface="+mn-cs"/>
              </a:rPr>
              <a:t>7</a:t>
            </a:r>
            <a:r>
              <a:rPr lang="zh-CN" altLang="zh-CN" sz="1200" kern="1200" dirty="0">
                <a:solidFill>
                  <a:schemeClr val="tx1"/>
                </a:solidFill>
                <a:effectLst/>
                <a:latin typeface="+mn-lt"/>
                <a:ea typeface="+mn-ea"/>
                <a:cs typeface="+mn-cs"/>
              </a:rPr>
              <a:t>所示。</a:t>
            </a:r>
          </a:p>
          <a:p>
            <a:endParaRPr kumimoji="1" lang="zh-CN" altLang="en-US" dirty="0"/>
          </a:p>
        </p:txBody>
      </p:sp>
      <p:sp>
        <p:nvSpPr>
          <p:cNvPr id="4" name="灯片编号占位符 3"/>
          <p:cNvSpPr>
            <a:spLocks noGrp="1"/>
          </p:cNvSpPr>
          <p:nvPr>
            <p:ph type="sldNum" sz="quarter" idx="5"/>
          </p:nvPr>
        </p:nvSpPr>
        <p:spPr/>
        <p:txBody>
          <a:bodyPr/>
          <a:lstStyle/>
          <a:p>
            <a:fld id="{76128010-74B6-478A-8E21-00EB4B9C6CB0}" type="slidenum">
              <a:rPr lang="zh-CN" altLang="en-US" smtClean="0"/>
              <a:pPr/>
              <a:t>17</a:t>
            </a:fld>
            <a:endParaRPr lang="zh-CN" altLang="en-US"/>
          </a:p>
        </p:txBody>
      </p:sp>
    </p:spTree>
    <p:extLst>
      <p:ext uri="{BB962C8B-B14F-4D97-AF65-F5344CB8AC3E}">
        <p14:creationId xmlns:p14="http://schemas.microsoft.com/office/powerpoint/2010/main" xmlns="" val="463464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70F956-FC7D-4434-9D9E-CC985997F4EF}" type="slidenum">
              <a:rPr lang="zh-CN" altLang="en-US" smtClean="0"/>
              <a:pPr/>
              <a:t>20</a:t>
            </a:fld>
            <a:endParaRPr lang="zh-CN" altLang="en-US"/>
          </a:p>
        </p:txBody>
      </p:sp>
    </p:spTree>
    <p:extLst>
      <p:ext uri="{BB962C8B-B14F-4D97-AF65-F5344CB8AC3E}">
        <p14:creationId xmlns:p14="http://schemas.microsoft.com/office/powerpoint/2010/main" xmlns="" val="165412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70F956-FC7D-4434-9D9E-CC985997F4EF}" type="slidenum">
              <a:rPr lang="zh-CN" altLang="en-US" smtClean="0"/>
              <a:pPr/>
              <a:t>22</a:t>
            </a:fld>
            <a:endParaRPr lang="zh-CN" altLang="en-US"/>
          </a:p>
        </p:txBody>
      </p:sp>
    </p:spTree>
    <p:extLst>
      <p:ext uri="{BB962C8B-B14F-4D97-AF65-F5344CB8AC3E}">
        <p14:creationId xmlns:p14="http://schemas.microsoft.com/office/powerpoint/2010/main" xmlns="" val="1282854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128010-74B6-478A-8E21-00EB4B9C6CB0}" type="slidenum">
              <a:rPr lang="zh-CN" altLang="en-US" smtClean="0"/>
              <a:pPr/>
              <a:t>24</a:t>
            </a:fld>
            <a:endParaRPr lang="zh-CN" altLang="en-US"/>
          </a:p>
        </p:txBody>
      </p:sp>
    </p:spTree>
    <p:extLst>
      <p:ext uri="{BB962C8B-B14F-4D97-AF65-F5344CB8AC3E}">
        <p14:creationId xmlns:p14="http://schemas.microsoft.com/office/powerpoint/2010/main" xmlns="" val="899992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249A26-9428-4685-9371-64C8DF3F8FCD}" type="slidenum">
              <a:rPr lang="zh-CN" altLang="en-US" smtClean="0"/>
              <a:pPr/>
              <a:t>2</a:t>
            </a:fld>
            <a:endParaRPr lang="zh-CN" altLang="en-US"/>
          </a:p>
        </p:txBody>
      </p:sp>
    </p:spTree>
    <p:extLst>
      <p:ext uri="{BB962C8B-B14F-4D97-AF65-F5344CB8AC3E}">
        <p14:creationId xmlns:p14="http://schemas.microsoft.com/office/powerpoint/2010/main" xmlns="" val="2098482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70F956-FC7D-4434-9D9E-CC985997F4EF}" type="slidenum">
              <a:rPr lang="zh-CN" altLang="en-US" smtClean="0"/>
              <a:pPr/>
              <a:t>3</a:t>
            </a:fld>
            <a:endParaRPr lang="zh-CN" altLang="en-US"/>
          </a:p>
        </p:txBody>
      </p:sp>
    </p:spTree>
    <p:extLst>
      <p:ext uri="{BB962C8B-B14F-4D97-AF65-F5344CB8AC3E}">
        <p14:creationId xmlns:p14="http://schemas.microsoft.com/office/powerpoint/2010/main" xmlns="" val="3966877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70F956-FC7D-4434-9D9E-CC985997F4EF}" type="slidenum">
              <a:rPr lang="zh-CN" altLang="en-US" smtClean="0"/>
              <a:pPr/>
              <a:t>6</a:t>
            </a:fld>
            <a:endParaRPr lang="zh-CN" altLang="en-US"/>
          </a:p>
        </p:txBody>
      </p:sp>
    </p:spTree>
    <p:extLst>
      <p:ext uri="{BB962C8B-B14F-4D97-AF65-F5344CB8AC3E}">
        <p14:creationId xmlns:p14="http://schemas.microsoft.com/office/powerpoint/2010/main" xmlns="" val="3981937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7</a:t>
            </a:fld>
            <a:endParaRPr lang="zh-CN" altLang="en-US"/>
          </a:p>
        </p:txBody>
      </p:sp>
    </p:spTree>
    <p:extLst>
      <p:ext uri="{BB962C8B-B14F-4D97-AF65-F5344CB8AC3E}">
        <p14:creationId xmlns:p14="http://schemas.microsoft.com/office/powerpoint/2010/main" xmlns="" val="2371726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教师</a:t>
            </a:r>
            <a:r>
              <a:rPr lang="zh-CN" altLang="en-US" sz="1200" kern="1200" dirty="0">
                <a:solidFill>
                  <a:schemeClr val="tx1"/>
                </a:solidFill>
                <a:effectLst/>
                <a:latin typeface="+mn-lt"/>
                <a:ea typeface="+mn-ea"/>
                <a:cs typeface="+mn-cs"/>
              </a:rPr>
              <a:t>通过个人统一身份认证</a:t>
            </a:r>
            <a:r>
              <a:rPr lang="zh-CN" altLang="zh-CN" sz="1200" kern="1200" dirty="0">
                <a:solidFill>
                  <a:schemeClr val="tx1"/>
                </a:solidFill>
                <a:effectLst/>
                <a:latin typeface="+mn-lt"/>
                <a:ea typeface="+mn-ea"/>
                <a:cs typeface="+mn-cs"/>
              </a:rPr>
              <a:t>登录“学在浙大”平台，在个人首页中点击文件菜单，创建用于上</a:t>
            </a:r>
            <a:r>
              <a:rPr lang="zh-CN" altLang="en-US" dirty="0">
                <a:effectLst/>
              </a:rPr>
              <a:t>传材料的个人文件夹</a:t>
            </a:r>
            <a:endParaRPr lang="zh-CN" altLang="en-US" dirty="0"/>
          </a:p>
        </p:txBody>
      </p:sp>
      <p:sp>
        <p:nvSpPr>
          <p:cNvPr id="4" name="灯片编号占位符 3"/>
          <p:cNvSpPr>
            <a:spLocks noGrp="1"/>
          </p:cNvSpPr>
          <p:nvPr>
            <p:ph type="sldNum" sz="quarter" idx="10"/>
          </p:nvPr>
        </p:nvSpPr>
        <p:spPr/>
        <p:txBody>
          <a:bodyPr/>
          <a:lstStyle/>
          <a:p>
            <a:fld id="{2A70F956-FC7D-4434-9D9E-CC985997F4EF}" type="slidenum">
              <a:rPr lang="zh-CN" altLang="en-US" smtClean="0"/>
              <a:pPr/>
              <a:t>8</a:t>
            </a:fld>
            <a:endParaRPr lang="zh-CN" altLang="en-US"/>
          </a:p>
        </p:txBody>
      </p:sp>
    </p:spTree>
    <p:extLst>
      <p:ext uri="{BB962C8B-B14F-4D97-AF65-F5344CB8AC3E}">
        <p14:creationId xmlns:p14="http://schemas.microsoft.com/office/powerpoint/2010/main" xmlns="" val="2658333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幻灯片图像占位符 1"/>
          <p:cNvSpPr>
            <a:spLocks noGrp="1" noRot="1" noChangeAspect="1" noChangeArrowheads="1"/>
          </p:cNvSpPr>
          <p:nvPr>
            <p:ph type="sldImg" idx="4294967295"/>
          </p:nvPr>
        </p:nvSpPr>
        <p:spPr>
          <a:ln>
            <a:miter lim="800000"/>
          </a:ln>
        </p:spPr>
      </p:sp>
      <p:sp>
        <p:nvSpPr>
          <p:cNvPr id="33794" name="备注占位符 2"/>
          <p:cNvSpPr>
            <a:spLocks noGrp="1" noChangeArrowheads="1"/>
          </p:cNvSpPr>
          <p:nvPr>
            <p:ph type="body" idx="4294967295"/>
          </p:nvPr>
        </p:nvSpPr>
        <p:spPr/>
        <p:txBody>
          <a:bodyPr/>
          <a:lstStyle/>
          <a:p>
            <a:r>
              <a:rPr lang="zh-CN" altLang="zh-CN" sz="1200" kern="1200" dirty="0">
                <a:solidFill>
                  <a:schemeClr val="tx1"/>
                </a:solidFill>
                <a:effectLst/>
                <a:latin typeface="+mn-lt"/>
                <a:ea typeface="+mn-ea"/>
                <a:cs typeface="+mn-cs"/>
              </a:rPr>
              <a:t>文件夹命名为《参赛名称</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主讲教师姓名</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工号》，用于区分不同教师的参赛内容</a:t>
            </a:r>
            <a:endParaRPr lang="zh-CN" altLang="en-US" dirty="0"/>
          </a:p>
        </p:txBody>
      </p:sp>
      <p:sp>
        <p:nvSpPr>
          <p:cNvPr id="33795" name="灯片编号占位符 3"/>
          <p:cNvSpPr>
            <a:spLocks noGrp="1" noChangeArrowheads="1"/>
          </p:cNvSpPr>
          <p:nvPr>
            <p:ph type="sldNum" sz="quarter" idx="5"/>
          </p:nvPr>
        </p:nvSpPr>
        <p:spPr bwMode="auto">
          <a:noFill/>
          <a:ln>
            <a:miter lim="800000"/>
          </a:ln>
        </p:spPr>
        <p:txBody>
          <a:bodyPr/>
          <a:lstStyle/>
          <a:p>
            <a:fld id="{FEF52E81-C8EB-44C3-9EF2-093147253BA7}" type="slidenum">
              <a:rPr lang="zh-CN" altLang="en-US"/>
              <a:pPr/>
              <a:t>9</a:t>
            </a:fld>
            <a:endParaRPr lang="zh-CN" altLang="en-US"/>
          </a:p>
        </p:txBody>
      </p:sp>
    </p:spTree>
    <p:extLst>
      <p:ext uri="{BB962C8B-B14F-4D97-AF65-F5344CB8AC3E}">
        <p14:creationId xmlns:p14="http://schemas.microsoft.com/office/powerpoint/2010/main" xmlns="" val="609056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在参赛文件夹中，点击新增——文件——添加文件上传课堂教学实录视频材料和课程教学创新成果报告等材料，最终完成参赛材料的上传。</a:t>
            </a:r>
            <a:r>
              <a:rPr lang="zh-CN" altLang="zh-CN" sz="1200" b="1" kern="1200" dirty="0">
                <a:solidFill>
                  <a:schemeClr val="tx1"/>
                </a:solidFill>
                <a:effectLst/>
                <a:latin typeface="+mn-lt"/>
                <a:ea typeface="+mn-ea"/>
                <a:cs typeface="+mn-cs"/>
              </a:rPr>
              <a:t>（禁止压缩包上传）</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10</a:t>
            </a:fld>
            <a:endParaRPr lang="zh-CN" altLang="en-US"/>
          </a:p>
        </p:txBody>
      </p:sp>
    </p:spTree>
    <p:extLst>
      <p:ext uri="{BB962C8B-B14F-4D97-AF65-F5344CB8AC3E}">
        <p14:creationId xmlns:p14="http://schemas.microsoft.com/office/powerpoint/2010/main" xmlns="" val="3425681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点击返回上一层，将参赛材料文件夹分享给浙江大学第一届高校教师教学创新大赛管理员。首先点击文件夹后面的更多——分享；然后在分享至选项选择个人，分享对象输入</a:t>
            </a:r>
            <a:r>
              <a:rPr lang="en-US" altLang="zh-CN" sz="1200" kern="1200" dirty="0">
                <a:solidFill>
                  <a:schemeClr val="tx1"/>
                </a:solidFill>
                <a:effectLst/>
                <a:latin typeface="+mn-lt"/>
                <a:ea typeface="+mn-ea"/>
                <a:cs typeface="+mn-cs"/>
              </a:rPr>
              <a:t>itc0001</a:t>
            </a:r>
            <a:r>
              <a:rPr lang="zh-CN" altLang="zh-CN" sz="1200" kern="1200" dirty="0">
                <a:solidFill>
                  <a:schemeClr val="tx1"/>
                </a:solidFill>
                <a:effectLst/>
                <a:latin typeface="+mn-lt"/>
                <a:ea typeface="+mn-ea"/>
                <a:cs typeface="+mn-cs"/>
              </a:rPr>
              <a:t>并点击搜索图标，选择浙江大学第一届高校教师教学创新大赛，资源下载栏目选择允许下载，点击确定，最终完成参赛教师相关材料在“学在浙大”平台的上传。</a:t>
            </a:r>
          </a:p>
          <a:p>
            <a:endParaRPr kumimoji="1" lang="zh-CN" altLang="en-US" dirty="0"/>
          </a:p>
        </p:txBody>
      </p:sp>
      <p:sp>
        <p:nvSpPr>
          <p:cNvPr id="4" name="灯片编号占位符 3"/>
          <p:cNvSpPr>
            <a:spLocks noGrp="1"/>
          </p:cNvSpPr>
          <p:nvPr>
            <p:ph type="sldNum" sz="quarter" idx="5"/>
          </p:nvPr>
        </p:nvSpPr>
        <p:spPr/>
        <p:txBody>
          <a:bodyPr/>
          <a:lstStyle/>
          <a:p>
            <a:fld id="{76128010-74B6-478A-8E21-00EB4B9C6CB0}" type="slidenum">
              <a:rPr lang="zh-CN" altLang="en-US" smtClean="0"/>
              <a:pPr/>
              <a:t>12</a:t>
            </a:fld>
            <a:endParaRPr lang="zh-CN" altLang="en-US"/>
          </a:p>
        </p:txBody>
      </p:sp>
    </p:spTree>
    <p:extLst>
      <p:ext uri="{BB962C8B-B14F-4D97-AF65-F5344CB8AC3E}">
        <p14:creationId xmlns:p14="http://schemas.microsoft.com/office/powerpoint/2010/main" xmlns="" val="1236556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72BBC91-804F-4FB5-B779-5BA00DE6F5B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59759F6-CB3B-45AF-91E1-DD34698DE6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0881E01-8DB2-4878-A337-431774C5EF74}"/>
              </a:ext>
            </a:extLst>
          </p:cNvPr>
          <p:cNvSpPr>
            <a:spLocks noGrp="1"/>
          </p:cNvSpPr>
          <p:nvPr>
            <p:ph type="dt" sz="half" idx="10"/>
          </p:nvPr>
        </p:nvSpPr>
        <p:spPr/>
        <p:txBody>
          <a:bodyPr/>
          <a:lstStyle/>
          <a:p>
            <a:fld id="{FD823B77-5CD5-4374-8195-E9BFB9D0231D}" type="datetimeFigureOut">
              <a:rPr lang="zh-CN" altLang="en-US" smtClean="0"/>
              <a:pPr/>
              <a:t>2021/3/11</a:t>
            </a:fld>
            <a:endParaRPr lang="zh-CN" altLang="en-US"/>
          </a:p>
        </p:txBody>
      </p:sp>
      <p:sp>
        <p:nvSpPr>
          <p:cNvPr id="5" name="页脚占位符 4">
            <a:extLst>
              <a:ext uri="{FF2B5EF4-FFF2-40B4-BE49-F238E27FC236}">
                <a16:creationId xmlns:a16="http://schemas.microsoft.com/office/drawing/2014/main" xmlns="" id="{BB52F11C-1941-47FD-85D1-E456399933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F6675F5-47A2-4D02-B696-EAA0574BDEDF}"/>
              </a:ext>
            </a:extLst>
          </p:cNvPr>
          <p:cNvSpPr>
            <a:spLocks noGrp="1"/>
          </p:cNvSpPr>
          <p:nvPr>
            <p:ph type="sldNum" sz="quarter" idx="12"/>
          </p:nvPr>
        </p:nvSpPr>
        <p:spPr/>
        <p:txBody>
          <a:bodyPr/>
          <a:lstStyle/>
          <a:p>
            <a:fld id="{294C4E2B-AE52-4885-900A-B238595A8B72}" type="slidenum">
              <a:rPr lang="zh-CN" altLang="en-US" smtClean="0"/>
              <a:pPr/>
              <a:t>‹#›</a:t>
            </a:fld>
            <a:endParaRPr lang="zh-CN" altLang="en-US"/>
          </a:p>
        </p:txBody>
      </p:sp>
    </p:spTree>
    <p:extLst>
      <p:ext uri="{BB962C8B-B14F-4D97-AF65-F5344CB8AC3E}">
        <p14:creationId xmlns:p14="http://schemas.microsoft.com/office/powerpoint/2010/main" xmlns="" val="3145094688"/>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41BA141-4CDF-41CE-9A87-6AC1674B290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262970B-B99E-4944-8C0A-A005FEEE813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C155CE8-C269-4EB0-ACAE-C213AD881696}"/>
              </a:ext>
            </a:extLst>
          </p:cNvPr>
          <p:cNvSpPr>
            <a:spLocks noGrp="1"/>
          </p:cNvSpPr>
          <p:nvPr>
            <p:ph type="dt" sz="half" idx="10"/>
          </p:nvPr>
        </p:nvSpPr>
        <p:spPr/>
        <p:txBody>
          <a:bodyPr/>
          <a:lstStyle/>
          <a:p>
            <a:fld id="{FD823B77-5CD5-4374-8195-E9BFB9D0231D}" type="datetimeFigureOut">
              <a:rPr lang="zh-CN" altLang="en-US" smtClean="0"/>
              <a:pPr/>
              <a:t>2021/3/11</a:t>
            </a:fld>
            <a:endParaRPr lang="zh-CN" altLang="en-US"/>
          </a:p>
        </p:txBody>
      </p:sp>
      <p:sp>
        <p:nvSpPr>
          <p:cNvPr id="5" name="页脚占位符 4">
            <a:extLst>
              <a:ext uri="{FF2B5EF4-FFF2-40B4-BE49-F238E27FC236}">
                <a16:creationId xmlns:a16="http://schemas.microsoft.com/office/drawing/2014/main" xmlns="" id="{1648D869-B2E8-4FEE-9EA7-EEE4BBB6C7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51703FE-9342-4F20-ACB2-A22C4D6E45B3}"/>
              </a:ext>
            </a:extLst>
          </p:cNvPr>
          <p:cNvSpPr>
            <a:spLocks noGrp="1"/>
          </p:cNvSpPr>
          <p:nvPr>
            <p:ph type="sldNum" sz="quarter" idx="12"/>
          </p:nvPr>
        </p:nvSpPr>
        <p:spPr/>
        <p:txBody>
          <a:bodyPr/>
          <a:lstStyle/>
          <a:p>
            <a:fld id="{294C4E2B-AE52-4885-900A-B238595A8B72}" type="slidenum">
              <a:rPr lang="zh-CN" altLang="en-US" smtClean="0"/>
              <a:pPr/>
              <a:t>‹#›</a:t>
            </a:fld>
            <a:endParaRPr lang="zh-CN" altLang="en-US"/>
          </a:p>
        </p:txBody>
      </p:sp>
    </p:spTree>
    <p:extLst>
      <p:ext uri="{BB962C8B-B14F-4D97-AF65-F5344CB8AC3E}">
        <p14:creationId xmlns:p14="http://schemas.microsoft.com/office/powerpoint/2010/main" xmlns="" val="2090865027"/>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952208E-41E3-4212-B71E-F7E7108CFCA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3FCE0384-9B2F-497E-93E4-4711032F9C3F}"/>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ABE6495-C7D5-4BA6-9CAF-D0FE44EC2505}"/>
              </a:ext>
            </a:extLst>
          </p:cNvPr>
          <p:cNvSpPr>
            <a:spLocks noGrp="1"/>
          </p:cNvSpPr>
          <p:nvPr>
            <p:ph type="dt" sz="half" idx="10"/>
          </p:nvPr>
        </p:nvSpPr>
        <p:spPr/>
        <p:txBody>
          <a:bodyPr/>
          <a:lstStyle/>
          <a:p>
            <a:fld id="{FD823B77-5CD5-4374-8195-E9BFB9D0231D}" type="datetimeFigureOut">
              <a:rPr lang="zh-CN" altLang="en-US" smtClean="0"/>
              <a:pPr/>
              <a:t>2021/3/11</a:t>
            </a:fld>
            <a:endParaRPr lang="zh-CN" altLang="en-US"/>
          </a:p>
        </p:txBody>
      </p:sp>
      <p:sp>
        <p:nvSpPr>
          <p:cNvPr id="5" name="页脚占位符 4">
            <a:extLst>
              <a:ext uri="{FF2B5EF4-FFF2-40B4-BE49-F238E27FC236}">
                <a16:creationId xmlns:a16="http://schemas.microsoft.com/office/drawing/2014/main" xmlns="" id="{BF11C82D-1662-454D-9E45-08136649E2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3A555A9-58CF-4535-8C55-57F807016AFE}"/>
              </a:ext>
            </a:extLst>
          </p:cNvPr>
          <p:cNvSpPr>
            <a:spLocks noGrp="1"/>
          </p:cNvSpPr>
          <p:nvPr>
            <p:ph type="sldNum" sz="quarter" idx="12"/>
          </p:nvPr>
        </p:nvSpPr>
        <p:spPr/>
        <p:txBody>
          <a:bodyPr/>
          <a:lstStyle/>
          <a:p>
            <a:fld id="{294C4E2B-AE52-4885-900A-B238595A8B72}" type="slidenum">
              <a:rPr lang="zh-CN" altLang="en-US" smtClean="0"/>
              <a:pPr/>
              <a:t>‹#›</a:t>
            </a:fld>
            <a:endParaRPr lang="zh-CN" altLang="en-US"/>
          </a:p>
        </p:txBody>
      </p:sp>
    </p:spTree>
    <p:extLst>
      <p:ext uri="{BB962C8B-B14F-4D97-AF65-F5344CB8AC3E}">
        <p14:creationId xmlns:p14="http://schemas.microsoft.com/office/powerpoint/2010/main" xmlns="" val="2141993282"/>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50607031"/>
      </p:ext>
    </p:extLst>
  </p:cSld>
  <p:clrMapOvr>
    <a:masterClrMapping/>
  </p:clrMapOvr>
  <mc:AlternateContent xmlns:mc="http://schemas.openxmlformats.org/markup-compatibility/2006">
    <mc:Choice xmlns:p14="http://schemas.microsoft.com/office/powerpoint/2010/main" xmlns="" Requires="p14">
      <p:transition spd="slow" p14:dur="1600" advClick="0" advTm="5000">
        <p14:prism isInverted="1"/>
      </p:transition>
    </mc:Choice>
    <mc:Fallback>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6356B1A-2F2B-487C-B94A-F80A32B9C6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944A5F7-1C67-45C0-95F3-71320D06B81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5DA3850-46C0-4DB9-9AFA-E65F08FA32E0}"/>
              </a:ext>
            </a:extLst>
          </p:cNvPr>
          <p:cNvSpPr>
            <a:spLocks noGrp="1"/>
          </p:cNvSpPr>
          <p:nvPr>
            <p:ph type="dt" sz="half" idx="10"/>
          </p:nvPr>
        </p:nvSpPr>
        <p:spPr/>
        <p:txBody>
          <a:bodyPr/>
          <a:lstStyle/>
          <a:p>
            <a:fld id="{FD823B77-5CD5-4374-8195-E9BFB9D0231D}" type="datetimeFigureOut">
              <a:rPr lang="zh-CN" altLang="en-US" smtClean="0"/>
              <a:pPr/>
              <a:t>2021/3/11</a:t>
            </a:fld>
            <a:endParaRPr lang="zh-CN" altLang="en-US"/>
          </a:p>
        </p:txBody>
      </p:sp>
      <p:sp>
        <p:nvSpPr>
          <p:cNvPr id="5" name="页脚占位符 4">
            <a:extLst>
              <a:ext uri="{FF2B5EF4-FFF2-40B4-BE49-F238E27FC236}">
                <a16:creationId xmlns:a16="http://schemas.microsoft.com/office/drawing/2014/main" xmlns="" id="{4B9C3C1A-1764-404E-A29C-BA9BF63822D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443AE14-4E72-4A69-A666-7468F487EB7C}"/>
              </a:ext>
            </a:extLst>
          </p:cNvPr>
          <p:cNvSpPr>
            <a:spLocks noGrp="1"/>
          </p:cNvSpPr>
          <p:nvPr>
            <p:ph type="sldNum" sz="quarter" idx="12"/>
          </p:nvPr>
        </p:nvSpPr>
        <p:spPr/>
        <p:txBody>
          <a:bodyPr/>
          <a:lstStyle/>
          <a:p>
            <a:fld id="{294C4E2B-AE52-4885-900A-B238595A8B72}" type="slidenum">
              <a:rPr lang="zh-CN" altLang="en-US" smtClean="0"/>
              <a:pPr/>
              <a:t>‹#›</a:t>
            </a:fld>
            <a:endParaRPr lang="zh-CN" altLang="en-US"/>
          </a:p>
        </p:txBody>
      </p:sp>
    </p:spTree>
    <p:extLst>
      <p:ext uri="{BB962C8B-B14F-4D97-AF65-F5344CB8AC3E}">
        <p14:creationId xmlns:p14="http://schemas.microsoft.com/office/powerpoint/2010/main" xmlns="" val="4188980819"/>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DD03852-D092-4400-B57E-AA2EF12042E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3EAE370-609E-4FC7-8AA0-A9EFD306DB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2DB56FB0-80C9-4AB1-A211-2D512FC46453}"/>
              </a:ext>
            </a:extLst>
          </p:cNvPr>
          <p:cNvSpPr>
            <a:spLocks noGrp="1"/>
          </p:cNvSpPr>
          <p:nvPr>
            <p:ph type="dt" sz="half" idx="10"/>
          </p:nvPr>
        </p:nvSpPr>
        <p:spPr/>
        <p:txBody>
          <a:bodyPr/>
          <a:lstStyle/>
          <a:p>
            <a:fld id="{FD823B77-5CD5-4374-8195-E9BFB9D0231D}" type="datetimeFigureOut">
              <a:rPr lang="zh-CN" altLang="en-US" smtClean="0"/>
              <a:pPr/>
              <a:t>2021/3/11</a:t>
            </a:fld>
            <a:endParaRPr lang="zh-CN" altLang="en-US"/>
          </a:p>
        </p:txBody>
      </p:sp>
      <p:sp>
        <p:nvSpPr>
          <p:cNvPr id="5" name="页脚占位符 4">
            <a:extLst>
              <a:ext uri="{FF2B5EF4-FFF2-40B4-BE49-F238E27FC236}">
                <a16:creationId xmlns:a16="http://schemas.microsoft.com/office/drawing/2014/main" xmlns="" id="{27F9D7A1-290F-434F-990C-71A196B5B48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63A692C-ED86-4564-AC31-0C5907768301}"/>
              </a:ext>
            </a:extLst>
          </p:cNvPr>
          <p:cNvSpPr>
            <a:spLocks noGrp="1"/>
          </p:cNvSpPr>
          <p:nvPr>
            <p:ph type="sldNum" sz="quarter" idx="12"/>
          </p:nvPr>
        </p:nvSpPr>
        <p:spPr/>
        <p:txBody>
          <a:bodyPr/>
          <a:lstStyle/>
          <a:p>
            <a:fld id="{294C4E2B-AE52-4885-900A-B238595A8B72}" type="slidenum">
              <a:rPr lang="zh-CN" altLang="en-US" smtClean="0"/>
              <a:pPr/>
              <a:t>‹#›</a:t>
            </a:fld>
            <a:endParaRPr lang="zh-CN" altLang="en-US"/>
          </a:p>
        </p:txBody>
      </p:sp>
    </p:spTree>
    <p:extLst>
      <p:ext uri="{BB962C8B-B14F-4D97-AF65-F5344CB8AC3E}">
        <p14:creationId xmlns:p14="http://schemas.microsoft.com/office/powerpoint/2010/main" xmlns="" val="261502011"/>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D3BC892-2809-491C-A1B3-6B508C1385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67AE568-4F77-4263-AE59-D9364FB6C098}"/>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A71B350A-8310-4E18-871B-8A798506BDD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11C403DA-54CF-42F5-96AA-B60125B1DA30}"/>
              </a:ext>
            </a:extLst>
          </p:cNvPr>
          <p:cNvSpPr>
            <a:spLocks noGrp="1"/>
          </p:cNvSpPr>
          <p:nvPr>
            <p:ph type="dt" sz="half" idx="10"/>
          </p:nvPr>
        </p:nvSpPr>
        <p:spPr/>
        <p:txBody>
          <a:bodyPr/>
          <a:lstStyle/>
          <a:p>
            <a:fld id="{FD823B77-5CD5-4374-8195-E9BFB9D0231D}" type="datetimeFigureOut">
              <a:rPr lang="zh-CN" altLang="en-US" smtClean="0"/>
              <a:pPr/>
              <a:t>2021/3/11</a:t>
            </a:fld>
            <a:endParaRPr lang="zh-CN" altLang="en-US"/>
          </a:p>
        </p:txBody>
      </p:sp>
      <p:sp>
        <p:nvSpPr>
          <p:cNvPr id="6" name="页脚占位符 5">
            <a:extLst>
              <a:ext uri="{FF2B5EF4-FFF2-40B4-BE49-F238E27FC236}">
                <a16:creationId xmlns:a16="http://schemas.microsoft.com/office/drawing/2014/main" xmlns="" id="{68077EF3-446C-45E3-9651-912ACA8500F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47A3C8F-4D59-4B55-B1C4-5A8CD1EB856E}"/>
              </a:ext>
            </a:extLst>
          </p:cNvPr>
          <p:cNvSpPr>
            <a:spLocks noGrp="1"/>
          </p:cNvSpPr>
          <p:nvPr>
            <p:ph type="sldNum" sz="quarter" idx="12"/>
          </p:nvPr>
        </p:nvSpPr>
        <p:spPr/>
        <p:txBody>
          <a:bodyPr/>
          <a:lstStyle/>
          <a:p>
            <a:fld id="{294C4E2B-AE52-4885-900A-B238595A8B72}" type="slidenum">
              <a:rPr lang="zh-CN" altLang="en-US" smtClean="0"/>
              <a:pPr/>
              <a:t>‹#›</a:t>
            </a:fld>
            <a:endParaRPr lang="zh-CN" altLang="en-US"/>
          </a:p>
        </p:txBody>
      </p:sp>
    </p:spTree>
    <p:extLst>
      <p:ext uri="{BB962C8B-B14F-4D97-AF65-F5344CB8AC3E}">
        <p14:creationId xmlns:p14="http://schemas.microsoft.com/office/powerpoint/2010/main" xmlns="" val="3646150324"/>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92DDBF-E58A-43D5-BF9B-5DE24728CBC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E4F0C41-155E-4DE2-ABCB-8EB9CD63B3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81D43403-4D64-4B79-BFC2-A5DBDBBC7B9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4E95E0B-E3C1-4457-88EA-441F3CED19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DB9BB2EE-6B74-438C-A9B4-4404D745E6B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85EA92C0-E6EA-4F20-804F-0A72FF55D98C}"/>
              </a:ext>
            </a:extLst>
          </p:cNvPr>
          <p:cNvSpPr>
            <a:spLocks noGrp="1"/>
          </p:cNvSpPr>
          <p:nvPr>
            <p:ph type="dt" sz="half" idx="10"/>
          </p:nvPr>
        </p:nvSpPr>
        <p:spPr/>
        <p:txBody>
          <a:bodyPr/>
          <a:lstStyle/>
          <a:p>
            <a:fld id="{FD823B77-5CD5-4374-8195-E9BFB9D0231D}" type="datetimeFigureOut">
              <a:rPr lang="zh-CN" altLang="en-US" smtClean="0"/>
              <a:pPr/>
              <a:t>2021/3/11</a:t>
            </a:fld>
            <a:endParaRPr lang="zh-CN" altLang="en-US"/>
          </a:p>
        </p:txBody>
      </p:sp>
      <p:sp>
        <p:nvSpPr>
          <p:cNvPr id="8" name="页脚占位符 7">
            <a:extLst>
              <a:ext uri="{FF2B5EF4-FFF2-40B4-BE49-F238E27FC236}">
                <a16:creationId xmlns:a16="http://schemas.microsoft.com/office/drawing/2014/main" xmlns="" id="{A0669E96-01B1-4DFD-9B4C-2665E0F01DA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3B527447-C618-44F7-AD4E-09CE078D6D63}"/>
              </a:ext>
            </a:extLst>
          </p:cNvPr>
          <p:cNvSpPr>
            <a:spLocks noGrp="1"/>
          </p:cNvSpPr>
          <p:nvPr>
            <p:ph type="sldNum" sz="quarter" idx="12"/>
          </p:nvPr>
        </p:nvSpPr>
        <p:spPr/>
        <p:txBody>
          <a:bodyPr/>
          <a:lstStyle/>
          <a:p>
            <a:fld id="{294C4E2B-AE52-4885-900A-B238595A8B72}" type="slidenum">
              <a:rPr lang="zh-CN" altLang="en-US" smtClean="0"/>
              <a:pPr/>
              <a:t>‹#›</a:t>
            </a:fld>
            <a:endParaRPr lang="zh-CN" altLang="en-US"/>
          </a:p>
        </p:txBody>
      </p:sp>
    </p:spTree>
    <p:extLst>
      <p:ext uri="{BB962C8B-B14F-4D97-AF65-F5344CB8AC3E}">
        <p14:creationId xmlns:p14="http://schemas.microsoft.com/office/powerpoint/2010/main" xmlns="" val="2122323580"/>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8FDB1E6-2969-4184-859E-850C9BB644F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DD5071F-8622-403B-B8B8-189BDE2BC51D}"/>
              </a:ext>
            </a:extLst>
          </p:cNvPr>
          <p:cNvSpPr>
            <a:spLocks noGrp="1"/>
          </p:cNvSpPr>
          <p:nvPr>
            <p:ph type="dt" sz="half" idx="10"/>
          </p:nvPr>
        </p:nvSpPr>
        <p:spPr/>
        <p:txBody>
          <a:bodyPr/>
          <a:lstStyle/>
          <a:p>
            <a:fld id="{FD823B77-5CD5-4374-8195-E9BFB9D0231D}" type="datetimeFigureOut">
              <a:rPr lang="zh-CN" altLang="en-US" smtClean="0"/>
              <a:pPr/>
              <a:t>2021/3/11</a:t>
            </a:fld>
            <a:endParaRPr lang="zh-CN" altLang="en-US"/>
          </a:p>
        </p:txBody>
      </p:sp>
      <p:sp>
        <p:nvSpPr>
          <p:cNvPr id="4" name="页脚占位符 3">
            <a:extLst>
              <a:ext uri="{FF2B5EF4-FFF2-40B4-BE49-F238E27FC236}">
                <a16:creationId xmlns:a16="http://schemas.microsoft.com/office/drawing/2014/main" xmlns="" id="{DE2F1726-BCBF-4CA1-96FC-2DB89B70B82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3CCBAFA8-2400-4456-BEFE-0897EF0689FA}"/>
              </a:ext>
            </a:extLst>
          </p:cNvPr>
          <p:cNvSpPr>
            <a:spLocks noGrp="1"/>
          </p:cNvSpPr>
          <p:nvPr>
            <p:ph type="sldNum" sz="quarter" idx="12"/>
          </p:nvPr>
        </p:nvSpPr>
        <p:spPr/>
        <p:txBody>
          <a:bodyPr/>
          <a:lstStyle/>
          <a:p>
            <a:fld id="{294C4E2B-AE52-4885-900A-B238595A8B72}" type="slidenum">
              <a:rPr lang="zh-CN" altLang="en-US" smtClean="0"/>
              <a:pPr/>
              <a:t>‹#›</a:t>
            </a:fld>
            <a:endParaRPr lang="zh-CN" altLang="en-US"/>
          </a:p>
        </p:txBody>
      </p:sp>
    </p:spTree>
    <p:extLst>
      <p:ext uri="{BB962C8B-B14F-4D97-AF65-F5344CB8AC3E}">
        <p14:creationId xmlns:p14="http://schemas.microsoft.com/office/powerpoint/2010/main" xmlns="" val="2105557613"/>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A99898-476E-4FBD-B75A-64B0481E66D9}"/>
              </a:ext>
            </a:extLst>
          </p:cNvPr>
          <p:cNvSpPr>
            <a:spLocks noGrp="1"/>
          </p:cNvSpPr>
          <p:nvPr>
            <p:ph type="dt" sz="half" idx="10"/>
          </p:nvPr>
        </p:nvSpPr>
        <p:spPr/>
        <p:txBody>
          <a:bodyPr/>
          <a:lstStyle/>
          <a:p>
            <a:fld id="{FD823B77-5CD5-4374-8195-E9BFB9D0231D}" type="datetimeFigureOut">
              <a:rPr lang="zh-CN" altLang="en-US" smtClean="0"/>
              <a:pPr/>
              <a:t>2021/3/11</a:t>
            </a:fld>
            <a:endParaRPr lang="zh-CN" altLang="en-US"/>
          </a:p>
        </p:txBody>
      </p:sp>
      <p:sp>
        <p:nvSpPr>
          <p:cNvPr id="3" name="页脚占位符 2">
            <a:extLst>
              <a:ext uri="{FF2B5EF4-FFF2-40B4-BE49-F238E27FC236}">
                <a16:creationId xmlns:a16="http://schemas.microsoft.com/office/drawing/2014/main" xmlns="" id="{D88A8CA6-A06F-4340-98F8-1B27D1A8B41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DC524521-993C-4342-8594-AE9964BC6D9B}"/>
              </a:ext>
            </a:extLst>
          </p:cNvPr>
          <p:cNvSpPr>
            <a:spLocks noGrp="1"/>
          </p:cNvSpPr>
          <p:nvPr>
            <p:ph type="sldNum" sz="quarter" idx="12"/>
          </p:nvPr>
        </p:nvSpPr>
        <p:spPr/>
        <p:txBody>
          <a:bodyPr/>
          <a:lstStyle/>
          <a:p>
            <a:fld id="{294C4E2B-AE52-4885-900A-B238595A8B72}" type="slidenum">
              <a:rPr lang="zh-CN" altLang="en-US" smtClean="0"/>
              <a:pPr/>
              <a:t>‹#›</a:t>
            </a:fld>
            <a:endParaRPr lang="zh-CN" altLang="en-US"/>
          </a:p>
        </p:txBody>
      </p:sp>
    </p:spTree>
    <p:extLst>
      <p:ext uri="{BB962C8B-B14F-4D97-AF65-F5344CB8AC3E}">
        <p14:creationId xmlns:p14="http://schemas.microsoft.com/office/powerpoint/2010/main" xmlns="" val="1820850115"/>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1A30EB2-83D1-4AC2-A951-A3FDB710A8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BF23395C-385C-4C54-A3BF-5E501CAE74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648ABA00-9ADA-437E-96B6-9313E9CB73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1CC29F9-5CDD-4FA5-8C48-7D758170DEBD}"/>
              </a:ext>
            </a:extLst>
          </p:cNvPr>
          <p:cNvSpPr>
            <a:spLocks noGrp="1"/>
          </p:cNvSpPr>
          <p:nvPr>
            <p:ph type="dt" sz="half" idx="10"/>
          </p:nvPr>
        </p:nvSpPr>
        <p:spPr/>
        <p:txBody>
          <a:bodyPr/>
          <a:lstStyle/>
          <a:p>
            <a:fld id="{FD823B77-5CD5-4374-8195-E9BFB9D0231D}" type="datetimeFigureOut">
              <a:rPr lang="zh-CN" altLang="en-US" smtClean="0"/>
              <a:pPr/>
              <a:t>2021/3/11</a:t>
            </a:fld>
            <a:endParaRPr lang="zh-CN" altLang="en-US"/>
          </a:p>
        </p:txBody>
      </p:sp>
      <p:sp>
        <p:nvSpPr>
          <p:cNvPr id="6" name="页脚占位符 5">
            <a:extLst>
              <a:ext uri="{FF2B5EF4-FFF2-40B4-BE49-F238E27FC236}">
                <a16:creationId xmlns:a16="http://schemas.microsoft.com/office/drawing/2014/main" xmlns="" id="{DC30D443-96C2-4604-A3AC-88D043B19E5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82A200A-8416-4A74-BA93-8C66ACD4D16F}"/>
              </a:ext>
            </a:extLst>
          </p:cNvPr>
          <p:cNvSpPr>
            <a:spLocks noGrp="1"/>
          </p:cNvSpPr>
          <p:nvPr>
            <p:ph type="sldNum" sz="quarter" idx="12"/>
          </p:nvPr>
        </p:nvSpPr>
        <p:spPr/>
        <p:txBody>
          <a:bodyPr/>
          <a:lstStyle/>
          <a:p>
            <a:fld id="{294C4E2B-AE52-4885-900A-B238595A8B72}" type="slidenum">
              <a:rPr lang="zh-CN" altLang="en-US" smtClean="0"/>
              <a:pPr/>
              <a:t>‹#›</a:t>
            </a:fld>
            <a:endParaRPr lang="zh-CN" altLang="en-US"/>
          </a:p>
        </p:txBody>
      </p:sp>
    </p:spTree>
    <p:extLst>
      <p:ext uri="{BB962C8B-B14F-4D97-AF65-F5344CB8AC3E}">
        <p14:creationId xmlns:p14="http://schemas.microsoft.com/office/powerpoint/2010/main" xmlns="" val="734590491"/>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DFFF09-4A7B-4BCC-9AE2-78DA6812DB4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2EA0475-C7B3-4E9C-AD12-4D942C48D6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F403F44-532E-4DBA-A449-BD2F3A365F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7277835-A025-417C-93DE-431D02FEB6A8}"/>
              </a:ext>
            </a:extLst>
          </p:cNvPr>
          <p:cNvSpPr>
            <a:spLocks noGrp="1"/>
          </p:cNvSpPr>
          <p:nvPr>
            <p:ph type="dt" sz="half" idx="10"/>
          </p:nvPr>
        </p:nvSpPr>
        <p:spPr/>
        <p:txBody>
          <a:bodyPr/>
          <a:lstStyle/>
          <a:p>
            <a:fld id="{FD823B77-5CD5-4374-8195-E9BFB9D0231D}" type="datetimeFigureOut">
              <a:rPr lang="zh-CN" altLang="en-US" smtClean="0"/>
              <a:pPr/>
              <a:t>2021/3/11</a:t>
            </a:fld>
            <a:endParaRPr lang="zh-CN" altLang="en-US"/>
          </a:p>
        </p:txBody>
      </p:sp>
      <p:sp>
        <p:nvSpPr>
          <p:cNvPr id="6" name="页脚占位符 5">
            <a:extLst>
              <a:ext uri="{FF2B5EF4-FFF2-40B4-BE49-F238E27FC236}">
                <a16:creationId xmlns:a16="http://schemas.microsoft.com/office/drawing/2014/main" xmlns="" id="{07684249-361A-4D65-82CE-2529DD9AB3D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E3E3EC7-7C25-4DC8-887C-D6F7A7A2585D}"/>
              </a:ext>
            </a:extLst>
          </p:cNvPr>
          <p:cNvSpPr>
            <a:spLocks noGrp="1"/>
          </p:cNvSpPr>
          <p:nvPr>
            <p:ph type="sldNum" sz="quarter" idx="12"/>
          </p:nvPr>
        </p:nvSpPr>
        <p:spPr/>
        <p:txBody>
          <a:bodyPr/>
          <a:lstStyle/>
          <a:p>
            <a:fld id="{294C4E2B-AE52-4885-900A-B238595A8B72}" type="slidenum">
              <a:rPr lang="zh-CN" altLang="en-US" smtClean="0"/>
              <a:pPr/>
              <a:t>‹#›</a:t>
            </a:fld>
            <a:endParaRPr lang="zh-CN" altLang="en-US"/>
          </a:p>
        </p:txBody>
      </p:sp>
    </p:spTree>
    <p:extLst>
      <p:ext uri="{BB962C8B-B14F-4D97-AF65-F5344CB8AC3E}">
        <p14:creationId xmlns:p14="http://schemas.microsoft.com/office/powerpoint/2010/main" xmlns="" val="3564352299"/>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D9A286FF-4127-494D-8800-3836525944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FB83884-8894-4F98-9B69-C09B29CDB2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D5A0629-F122-4D92-AA7A-88B1B7A6CF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823B77-5CD5-4374-8195-E9BFB9D0231D}" type="datetimeFigureOut">
              <a:rPr lang="zh-CN" altLang="en-US" smtClean="0"/>
              <a:pPr/>
              <a:t>2021/3/11</a:t>
            </a:fld>
            <a:endParaRPr lang="zh-CN" altLang="en-US"/>
          </a:p>
        </p:txBody>
      </p:sp>
      <p:sp>
        <p:nvSpPr>
          <p:cNvPr id="5" name="页脚占位符 4">
            <a:extLst>
              <a:ext uri="{FF2B5EF4-FFF2-40B4-BE49-F238E27FC236}">
                <a16:creationId xmlns:a16="http://schemas.microsoft.com/office/drawing/2014/main" xmlns="" id="{A68068C5-A47B-475A-825B-D45E322326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2C4361A0-949A-4146-9A98-82A4C31FAD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C4E2B-AE52-4885-900A-B238595A8B72}" type="slidenum">
              <a:rPr lang="zh-CN" altLang="en-US" smtClean="0"/>
              <a:pPr/>
              <a:t>‹#›</a:t>
            </a:fld>
            <a:endParaRPr lang="zh-CN" altLang="en-US"/>
          </a:p>
        </p:txBody>
      </p:sp>
      <p:pic>
        <p:nvPicPr>
          <p:cNvPr id="7" name="图片 2">
            <a:extLst>
              <a:ext uri="{FF2B5EF4-FFF2-40B4-BE49-F238E27FC236}">
                <a16:creationId xmlns:a16="http://schemas.microsoft.com/office/drawing/2014/main" xmlns="" id="{A616B86D-7C18-4745-A743-5D4F6E5BB80C}"/>
              </a:ext>
            </a:extLst>
          </p:cNvPr>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10141527" y="366804"/>
            <a:ext cx="1664023" cy="460371"/>
          </a:xfrm>
          <a:prstGeom prst="rect">
            <a:avLst/>
          </a:prstGeom>
          <a:ln w="12700">
            <a:miter lim="400000"/>
          </a:ln>
        </p:spPr>
      </p:pic>
    </p:spTree>
    <p:extLst>
      <p:ext uri="{BB962C8B-B14F-4D97-AF65-F5344CB8AC3E}">
        <p14:creationId xmlns:p14="http://schemas.microsoft.com/office/powerpoint/2010/main" xmlns="" val="26959046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1.mp3"/><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hyperlink" Target="https://courses.zju.edu.cn/"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1.mp3"/><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4">
            <a:extLst>
              <a:ext uri="{28A0092B-C50C-407E-A947-70E740481C1C}">
                <a14:useLocalDpi xmlns:a14="http://schemas.microsoft.com/office/drawing/2010/main" xmlns="" val="0"/>
              </a:ext>
            </a:extLst>
          </a:blip>
          <a:srcRect/>
          <a:stretch/>
        </p:blipFill>
        <p:spPr>
          <a:xfrm>
            <a:off x="-1172819" y="-68854"/>
            <a:ext cx="15865097" cy="6990158"/>
          </a:xfrm>
          <a:prstGeom prst="rect">
            <a:avLst/>
          </a:prstGeom>
        </p:spPr>
      </p:pic>
      <p:pic>
        <p:nvPicPr>
          <p:cNvPr id="21" name="Dirty Dropouts - Unity">
            <a:hlinkClick r:id="" action="ppaction://media"/>
            <a:extLst>
              <a:ext uri="{FF2B5EF4-FFF2-40B4-BE49-F238E27FC236}">
                <a16:creationId xmlns:a16="http://schemas.microsoft.com/office/drawing/2014/main" xmlns="" id="{3A1ECAE3-80B5-499E-8F42-35305EA3BA32}"/>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709249" y="-2757901"/>
            <a:ext cx="609600" cy="609600"/>
          </a:xfrm>
          <a:prstGeom prst="rect">
            <a:avLst/>
          </a:prstGeom>
        </p:spPr>
      </p:pic>
      <p:sp>
        <p:nvSpPr>
          <p:cNvPr id="2" name="矩形 1"/>
          <p:cNvSpPr/>
          <p:nvPr/>
        </p:nvSpPr>
        <p:spPr>
          <a:xfrm>
            <a:off x="0" y="-132158"/>
            <a:ext cx="12642677" cy="6990158"/>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箭头: 五边形 31">
            <a:extLst>
              <a:ext uri="{FF2B5EF4-FFF2-40B4-BE49-F238E27FC236}">
                <a16:creationId xmlns:a16="http://schemas.microsoft.com/office/drawing/2014/main" xmlns="" id="{46270F9F-ADDB-46DE-8A36-F9741DEAA6AE}"/>
              </a:ext>
            </a:extLst>
          </p:cNvPr>
          <p:cNvSpPr/>
          <p:nvPr/>
        </p:nvSpPr>
        <p:spPr>
          <a:xfrm>
            <a:off x="-2783" y="-68854"/>
            <a:ext cx="8210550" cy="6858000"/>
          </a:xfrm>
          <a:prstGeom prst="homePlate">
            <a:avLst/>
          </a:prstGeom>
          <a:solidFill>
            <a:schemeClr val="accent1">
              <a:lumMod val="60000"/>
              <a:lumOff val="4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33" name="平行四边形 32">
            <a:extLst>
              <a:ext uri="{FF2B5EF4-FFF2-40B4-BE49-F238E27FC236}">
                <a16:creationId xmlns:a16="http://schemas.microsoft.com/office/drawing/2014/main" xmlns="" id="{2C886477-3494-40CB-AEA5-6B5644894660}"/>
              </a:ext>
            </a:extLst>
          </p:cNvPr>
          <p:cNvSpPr/>
          <p:nvPr/>
        </p:nvSpPr>
        <p:spPr>
          <a:xfrm rot="2534807">
            <a:off x="10154438" y="-638921"/>
            <a:ext cx="1630179" cy="11515387"/>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34" name="平行四边形 33">
            <a:extLst>
              <a:ext uri="{FF2B5EF4-FFF2-40B4-BE49-F238E27FC236}">
                <a16:creationId xmlns:a16="http://schemas.microsoft.com/office/drawing/2014/main" xmlns="" id="{884AC1FB-DC70-4100-8014-832A24D00EDF}"/>
              </a:ext>
            </a:extLst>
          </p:cNvPr>
          <p:cNvSpPr/>
          <p:nvPr/>
        </p:nvSpPr>
        <p:spPr>
          <a:xfrm rot="18808335">
            <a:off x="10239963" y="-4139561"/>
            <a:ext cx="1528591" cy="11515387"/>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35" name="TextBox 10">
            <a:extLst>
              <a:ext uri="{FF2B5EF4-FFF2-40B4-BE49-F238E27FC236}">
                <a16:creationId xmlns:a16="http://schemas.microsoft.com/office/drawing/2014/main" xmlns="" id="{CA9AA408-5F63-4792-AB9A-AC588C56A45A}"/>
              </a:ext>
            </a:extLst>
          </p:cNvPr>
          <p:cNvSpPr txBox="1"/>
          <p:nvPr/>
        </p:nvSpPr>
        <p:spPr>
          <a:xfrm>
            <a:off x="2263484" y="3371839"/>
            <a:ext cx="7170018" cy="1526560"/>
          </a:xfrm>
          <a:prstGeom prst="rect">
            <a:avLst/>
          </a:prstGeom>
          <a:noFill/>
        </p:spPr>
        <p:txBody>
          <a:bodyPr wrap="none" lIns="48757" tIns="24378" rIns="48757" bIns="24378">
            <a:spAutoFit/>
          </a:bodyPr>
          <a:lstStyle/>
          <a:p>
            <a:r>
              <a:rPr lang="zh-TW" altLang="zh-CN" sz="4800" b="1" spc="213"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“课程思政”微课</a:t>
            </a:r>
            <a:r>
              <a:rPr lang="zh-CN" altLang="zh-CN" sz="4800" b="1" spc="213"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专项</a:t>
            </a:r>
            <a:r>
              <a:rPr lang="zh-TW" altLang="zh-CN" sz="4800" b="1" spc="213"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赛</a:t>
            </a:r>
            <a:endParaRPr lang="en-US" altLang="zh-TW" sz="4800" b="1" spc="213"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algn="ctr"/>
            <a:r>
              <a:rPr lang="zh-CN" altLang="en-US" sz="4800" b="1" spc="213"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Noto Serif CJK SC" panose="02020400000000000000" pitchFamily="18" charset="-122"/>
              </a:rPr>
              <a:t>技术支持相关工作说明</a:t>
            </a:r>
          </a:p>
        </p:txBody>
      </p:sp>
      <p:sp>
        <p:nvSpPr>
          <p:cNvPr id="38" name="矩形 37">
            <a:extLst>
              <a:ext uri="{FF2B5EF4-FFF2-40B4-BE49-F238E27FC236}">
                <a16:creationId xmlns:a16="http://schemas.microsoft.com/office/drawing/2014/main" xmlns="" id="{0D90D6B9-0030-44FB-BF3C-359922E0BEAA}"/>
              </a:ext>
            </a:extLst>
          </p:cNvPr>
          <p:cNvSpPr/>
          <p:nvPr/>
        </p:nvSpPr>
        <p:spPr>
          <a:xfrm>
            <a:off x="332496" y="4859733"/>
            <a:ext cx="4212016" cy="1341894"/>
          </a:xfrm>
          <a:prstGeom prst="rect">
            <a:avLst/>
          </a:prstGeom>
        </p:spPr>
        <p:txBody>
          <a:bodyPr wrap="square" lIns="48757" tIns="24378" rIns="48757" bIns="24378">
            <a:spAutoFit/>
          </a:bodyPr>
          <a:lstStyle/>
          <a:p>
            <a:r>
              <a:rPr lang="zh-CN" altLang="en-US" sz="28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Noto Serif CJK SC" panose="02020400000000000000" pitchFamily="18" charset="-122"/>
              </a:rPr>
              <a:t>汇报人：沈丽燕</a:t>
            </a:r>
            <a:endParaRPr lang="en-US" altLang="zh-CN" sz="28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Noto Serif CJK SC" panose="02020400000000000000" pitchFamily="18" charset="-122"/>
            </a:endParaRPr>
          </a:p>
          <a:p>
            <a:r>
              <a:rPr lang="zh-CN" altLang="en-US" sz="28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Noto Serif CJK SC" panose="02020400000000000000" pitchFamily="18" charset="-122"/>
              </a:rPr>
              <a:t>浙江大学信息技术中心</a:t>
            </a:r>
            <a:endParaRPr lang="en-US" altLang="zh-CN" sz="28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Noto Serif CJK SC" panose="02020400000000000000" pitchFamily="18" charset="-122"/>
            </a:endParaRPr>
          </a:p>
          <a:p>
            <a:r>
              <a:rPr lang="en-US" altLang="zh-CN" sz="28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Noto Serif CJK SC" panose="02020400000000000000" pitchFamily="18" charset="-122"/>
              </a:rPr>
              <a:t>2021</a:t>
            </a:r>
            <a:r>
              <a:rPr lang="zh-CN" altLang="en-US" sz="28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Noto Serif CJK SC" panose="02020400000000000000" pitchFamily="18" charset="-122"/>
              </a:rPr>
              <a:t>年</a:t>
            </a:r>
            <a:r>
              <a:rPr lang="en-US" altLang="zh-CN" sz="28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Noto Serif CJK SC" panose="02020400000000000000" pitchFamily="18" charset="-122"/>
              </a:rPr>
              <a:t>3</a:t>
            </a:r>
            <a:r>
              <a:rPr lang="zh-CN" altLang="en-US" sz="28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Noto Serif CJK SC" panose="02020400000000000000" pitchFamily="18" charset="-122"/>
              </a:rPr>
              <a:t>月</a:t>
            </a:r>
            <a:r>
              <a:rPr lang="en-US" altLang="zh-CN" sz="28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Noto Serif CJK SC" panose="02020400000000000000" pitchFamily="18" charset="-122"/>
              </a:rPr>
              <a:t>11</a:t>
            </a:r>
            <a:r>
              <a:rPr lang="zh-CN" altLang="en-US" sz="28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Noto Serif CJK SC" panose="02020400000000000000" pitchFamily="18" charset="-122"/>
              </a:rPr>
              <a:t>日</a:t>
            </a:r>
            <a:endParaRPr lang="en-US" altLang="zh-CN" sz="28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Noto Serif CJK SC" panose="02020400000000000000" pitchFamily="18" charset="-122"/>
            </a:endParaRPr>
          </a:p>
        </p:txBody>
      </p:sp>
      <p:sp>
        <p:nvSpPr>
          <p:cNvPr id="39" name="TextBox 10">
            <a:extLst>
              <a:ext uri="{FF2B5EF4-FFF2-40B4-BE49-F238E27FC236}">
                <a16:creationId xmlns:a16="http://schemas.microsoft.com/office/drawing/2014/main" xmlns="" id="{78B50124-6CC7-44BC-A3E3-FA6DC45F2458}"/>
              </a:ext>
            </a:extLst>
          </p:cNvPr>
          <p:cNvSpPr txBox="1"/>
          <p:nvPr/>
        </p:nvSpPr>
        <p:spPr>
          <a:xfrm>
            <a:off x="332496" y="2411010"/>
            <a:ext cx="12312964" cy="787896"/>
          </a:xfrm>
          <a:prstGeom prst="rect">
            <a:avLst/>
          </a:prstGeom>
          <a:noFill/>
        </p:spPr>
        <p:txBody>
          <a:bodyPr wrap="none" lIns="48757" tIns="24378" rIns="48757" bIns="24378">
            <a:spAutoFit/>
          </a:bodyPr>
          <a:lstStyle/>
          <a:p>
            <a:r>
              <a:rPr lang="zh-CN" altLang="en-US" sz="4800" b="1" spc="213"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Noto Serif CJK SC" panose="02020400000000000000" pitchFamily="18" charset="-122"/>
              </a:rPr>
              <a:t>学校“浙江省首届高校教师教学创新大赛”</a:t>
            </a:r>
          </a:p>
        </p:txBody>
      </p:sp>
    </p:spTree>
    <p:extLst>
      <p:ext uri="{BB962C8B-B14F-4D97-AF65-F5344CB8AC3E}">
        <p14:creationId xmlns:p14="http://schemas.microsoft.com/office/powerpoint/2010/main" xmlns="" val="3839276699"/>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video>
              <p:cMediaNode vol="80000" numSld="999" showWhenStopped="0">
                <p:cTn id="2" repeatCount="indefinite" fill="remove" display="0">
                  <p:stCondLst>
                    <p:cond delay="indefinite"/>
                  </p:stCondLst>
                  <p:endCondLst>
                    <p:cond evt="onStopAudio" delay="0">
                      <p:tgtEl>
                        <p:sldTgt/>
                      </p:tgtEl>
                    </p:cond>
                  </p:endCondLst>
                </p:cTn>
                <p:tgtEl>
                  <p:spTgt spid="21"/>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85E3B61B-4933-4945-BE39-0321D9BD8387}"/>
              </a:ext>
            </a:extLst>
          </p:cNvPr>
          <p:cNvSpPr/>
          <p:nvPr/>
        </p:nvSpPr>
        <p:spPr>
          <a:xfrm>
            <a:off x="296194" y="335799"/>
            <a:ext cx="4443845" cy="547329"/>
          </a:xfrm>
          <a:prstGeom prst="rect">
            <a:avLst/>
          </a:prstGeom>
        </p:spPr>
        <p:txBody>
          <a:bodyPr wrap="none">
            <a:spAutoFit/>
          </a:bodyPr>
          <a:lstStyle/>
          <a:p>
            <a:pPr algn="just">
              <a:lnSpc>
                <a:spcPct val="173000"/>
              </a:lnSpc>
              <a:spcBef>
                <a:spcPts val="1300"/>
              </a:spcBef>
              <a:spcAft>
                <a:spcPts val="1300"/>
              </a:spcAft>
            </a:pPr>
            <a:r>
              <a:rPr lang="en-US" altLang="zh-CN" sz="2000" b="1" kern="100" dirty="0">
                <a:latin typeface="宋体" panose="02010600030101010101" pitchFamily="2" charset="-122"/>
                <a:ea typeface="宋体" panose="02010600030101010101" pitchFamily="2" charset="-122"/>
                <a:cs typeface="Times New Roman" panose="02020603050405020304" pitchFamily="18" charset="0"/>
              </a:rPr>
              <a:t>2</a:t>
            </a:r>
            <a:r>
              <a:rPr lang="zh-CN" altLang="zh-CN" sz="2000" b="1" kern="100" dirty="0">
                <a:latin typeface="Cambria" panose="02040503050406030204" pitchFamily="18" charset="0"/>
                <a:ea typeface="宋体" panose="02010600030101010101" pitchFamily="2" charset="-122"/>
                <a:cs typeface="Times New Roman" panose="02020603050405020304" pitchFamily="18" charset="0"/>
              </a:rPr>
              <a:t>、在参赛材料文件夹中上传参赛材料</a:t>
            </a:r>
            <a:endParaRPr lang="zh-CN" altLang="zh-CN" sz="2000" b="1" kern="100" dirty="0">
              <a:effectLst/>
              <a:latin typeface="Cambria" panose="02040503050406030204" pitchFamily="18" charset="0"/>
              <a:ea typeface="宋体" panose="02010600030101010101" pitchFamily="2" charset="-122"/>
              <a:cs typeface="Times New Roman" panose="02020603050405020304" pitchFamily="18" charset="0"/>
            </a:endParaRPr>
          </a:p>
        </p:txBody>
      </p:sp>
      <p:sp>
        <p:nvSpPr>
          <p:cNvPr id="8" name="右箭头 7">
            <a:extLst>
              <a:ext uri="{FF2B5EF4-FFF2-40B4-BE49-F238E27FC236}">
                <a16:creationId xmlns:a16="http://schemas.microsoft.com/office/drawing/2014/main" xmlns="" id="{A3EEED86-99D1-4044-8675-7CCDBD543475}"/>
              </a:ext>
            </a:extLst>
          </p:cNvPr>
          <p:cNvSpPr/>
          <p:nvPr/>
        </p:nvSpPr>
        <p:spPr>
          <a:xfrm>
            <a:off x="0" y="3080825"/>
            <a:ext cx="295422" cy="6330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片 9">
            <a:extLst>
              <a:ext uri="{FF2B5EF4-FFF2-40B4-BE49-F238E27FC236}">
                <a16:creationId xmlns:a16="http://schemas.microsoft.com/office/drawing/2014/main" xmlns="" id="{B097FC52-4030-A844-BD9D-D31A15AD2BC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5422" y="1021141"/>
            <a:ext cx="6583680" cy="4231945"/>
          </a:xfrm>
          <a:prstGeom prst="rect">
            <a:avLst/>
          </a:prstGeom>
        </p:spPr>
      </p:pic>
      <p:sp>
        <p:nvSpPr>
          <p:cNvPr id="11" name="矩形 10">
            <a:extLst>
              <a:ext uri="{FF2B5EF4-FFF2-40B4-BE49-F238E27FC236}">
                <a16:creationId xmlns:a16="http://schemas.microsoft.com/office/drawing/2014/main" xmlns="" id="{86DF9E6D-2EBE-A74D-86E6-CDFA29EC73CB}"/>
              </a:ext>
            </a:extLst>
          </p:cNvPr>
          <p:cNvSpPr/>
          <p:nvPr/>
        </p:nvSpPr>
        <p:spPr>
          <a:xfrm>
            <a:off x="2236763" y="1308295"/>
            <a:ext cx="562708" cy="2672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a:extLst>
              <a:ext uri="{FF2B5EF4-FFF2-40B4-BE49-F238E27FC236}">
                <a16:creationId xmlns:a16="http://schemas.microsoft.com/office/drawing/2014/main" xmlns="" id="{F3C2A0FC-D891-BB40-A411-0921214D01B3}"/>
              </a:ext>
            </a:extLst>
          </p:cNvPr>
          <p:cNvSpPr/>
          <p:nvPr/>
        </p:nvSpPr>
        <p:spPr>
          <a:xfrm>
            <a:off x="2236763" y="1575582"/>
            <a:ext cx="562708" cy="1969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本框 13">
            <a:extLst>
              <a:ext uri="{FF2B5EF4-FFF2-40B4-BE49-F238E27FC236}">
                <a16:creationId xmlns:a16="http://schemas.microsoft.com/office/drawing/2014/main" xmlns="" id="{BC9335A4-4373-F845-BF47-F2D18C69B9B0}"/>
              </a:ext>
            </a:extLst>
          </p:cNvPr>
          <p:cNvSpPr txBox="1"/>
          <p:nvPr/>
        </p:nvSpPr>
        <p:spPr>
          <a:xfrm>
            <a:off x="1702191" y="1674055"/>
            <a:ext cx="393895" cy="369332"/>
          </a:xfrm>
          <a:prstGeom prst="rect">
            <a:avLst/>
          </a:prstGeom>
          <a:noFill/>
        </p:spPr>
        <p:txBody>
          <a:bodyPr wrap="square" rtlCol="0">
            <a:spAutoFit/>
          </a:bodyPr>
          <a:lstStyle/>
          <a:p>
            <a:r>
              <a:rPr kumimoji="1" lang="en-US" altLang="zh-CN" dirty="0">
                <a:solidFill>
                  <a:srgbClr val="FF0000"/>
                </a:solidFill>
              </a:rPr>
              <a:t>1</a:t>
            </a:r>
            <a:endParaRPr kumimoji="1" lang="zh-CN" altLang="en-US" dirty="0">
              <a:solidFill>
                <a:srgbClr val="FF0000"/>
              </a:solidFill>
            </a:endParaRPr>
          </a:p>
        </p:txBody>
      </p:sp>
      <p:pic>
        <p:nvPicPr>
          <p:cNvPr id="16" name="图片 15">
            <a:extLst>
              <a:ext uri="{FF2B5EF4-FFF2-40B4-BE49-F238E27FC236}">
                <a16:creationId xmlns:a16="http://schemas.microsoft.com/office/drawing/2014/main" xmlns="" id="{9EF400AB-1D61-CB41-B470-E41599E0ADA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799471" y="1858721"/>
            <a:ext cx="5823092" cy="3394365"/>
          </a:xfrm>
          <a:prstGeom prst="rect">
            <a:avLst/>
          </a:prstGeom>
        </p:spPr>
      </p:pic>
      <p:cxnSp>
        <p:nvCxnSpPr>
          <p:cNvPr id="18" name="直线箭头连接符 17">
            <a:extLst>
              <a:ext uri="{FF2B5EF4-FFF2-40B4-BE49-F238E27FC236}">
                <a16:creationId xmlns:a16="http://schemas.microsoft.com/office/drawing/2014/main" xmlns="" id="{B6876852-E191-2441-AA38-B708FC8B71EA}"/>
              </a:ext>
            </a:extLst>
          </p:cNvPr>
          <p:cNvCxnSpPr/>
          <p:nvPr/>
        </p:nvCxnSpPr>
        <p:spPr>
          <a:xfrm>
            <a:off x="2644726" y="1674055"/>
            <a:ext cx="2236763" cy="14067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图片 19">
            <a:extLst>
              <a:ext uri="{FF2B5EF4-FFF2-40B4-BE49-F238E27FC236}">
                <a16:creationId xmlns:a16="http://schemas.microsoft.com/office/drawing/2014/main" xmlns="" id="{115D4CD2-B92B-3C4C-AF86-603A48CE9056}"/>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033847" y="3555902"/>
            <a:ext cx="5119175" cy="3302098"/>
          </a:xfrm>
          <a:prstGeom prst="rect">
            <a:avLst/>
          </a:prstGeom>
        </p:spPr>
      </p:pic>
      <p:sp>
        <p:nvSpPr>
          <p:cNvPr id="21" name="文本框 20">
            <a:extLst>
              <a:ext uri="{FF2B5EF4-FFF2-40B4-BE49-F238E27FC236}">
                <a16:creationId xmlns:a16="http://schemas.microsoft.com/office/drawing/2014/main" xmlns="" id="{FBF17D8C-9C75-C849-8D5D-4291D99ED00C}"/>
              </a:ext>
            </a:extLst>
          </p:cNvPr>
          <p:cNvSpPr txBox="1"/>
          <p:nvPr/>
        </p:nvSpPr>
        <p:spPr>
          <a:xfrm>
            <a:off x="3882683" y="2883877"/>
            <a:ext cx="478302" cy="369332"/>
          </a:xfrm>
          <a:prstGeom prst="rect">
            <a:avLst/>
          </a:prstGeom>
          <a:noFill/>
        </p:spPr>
        <p:txBody>
          <a:bodyPr wrap="square" rtlCol="0">
            <a:spAutoFit/>
          </a:bodyPr>
          <a:lstStyle/>
          <a:p>
            <a:r>
              <a:rPr kumimoji="1" lang="en-US" altLang="zh-CN" dirty="0">
                <a:solidFill>
                  <a:srgbClr val="FF0000"/>
                </a:solidFill>
              </a:rPr>
              <a:t>2</a:t>
            </a:r>
            <a:endParaRPr kumimoji="1" lang="zh-CN" altLang="en-US" dirty="0">
              <a:solidFill>
                <a:srgbClr val="FF0000"/>
              </a:solidFill>
            </a:endParaRPr>
          </a:p>
        </p:txBody>
      </p:sp>
      <p:cxnSp>
        <p:nvCxnSpPr>
          <p:cNvPr id="23" name="直线箭头连接符 22">
            <a:extLst>
              <a:ext uri="{FF2B5EF4-FFF2-40B4-BE49-F238E27FC236}">
                <a16:creationId xmlns:a16="http://schemas.microsoft.com/office/drawing/2014/main" xmlns="" id="{8DDD0411-7163-7C44-A2E4-60854C85BB03}"/>
              </a:ext>
            </a:extLst>
          </p:cNvPr>
          <p:cNvCxnSpPr/>
          <p:nvPr/>
        </p:nvCxnSpPr>
        <p:spPr>
          <a:xfrm>
            <a:off x="5542671" y="3253209"/>
            <a:ext cx="2419643" cy="1037437"/>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9" name="文本框 28">
            <a:extLst>
              <a:ext uri="{FF2B5EF4-FFF2-40B4-BE49-F238E27FC236}">
                <a16:creationId xmlns:a16="http://schemas.microsoft.com/office/drawing/2014/main" xmlns="" id="{9E17EE64-826F-EB4B-9278-34649B79C1CA}"/>
              </a:ext>
            </a:extLst>
          </p:cNvPr>
          <p:cNvSpPr txBox="1"/>
          <p:nvPr/>
        </p:nvSpPr>
        <p:spPr>
          <a:xfrm>
            <a:off x="6414868" y="3921314"/>
            <a:ext cx="464234" cy="369332"/>
          </a:xfrm>
          <a:prstGeom prst="rect">
            <a:avLst/>
          </a:prstGeom>
          <a:noFill/>
        </p:spPr>
        <p:txBody>
          <a:bodyPr wrap="square" rtlCol="0">
            <a:spAutoFit/>
          </a:bodyPr>
          <a:lstStyle/>
          <a:p>
            <a:r>
              <a:rPr kumimoji="1" lang="en-US" altLang="zh-CN" dirty="0">
                <a:solidFill>
                  <a:srgbClr val="FF0000"/>
                </a:solidFill>
              </a:rPr>
              <a:t>3</a:t>
            </a:r>
            <a:endParaRPr kumimoji="1" lang="zh-CN" altLang="en-US" dirty="0">
              <a:solidFill>
                <a:srgbClr val="FF0000"/>
              </a:solidFill>
            </a:endParaRPr>
          </a:p>
        </p:txBody>
      </p:sp>
    </p:spTree>
    <p:extLst>
      <p:ext uri="{BB962C8B-B14F-4D97-AF65-F5344CB8AC3E}">
        <p14:creationId xmlns:p14="http://schemas.microsoft.com/office/powerpoint/2010/main" xmlns="" val="2578585258"/>
      </p:ext>
    </p:extLst>
  </p:cSld>
  <p:clrMapOvr>
    <a:masterClrMapping/>
  </p:clrMapOvr>
  <mc:AlternateContent xmlns:mc="http://schemas.openxmlformats.org/markup-compatibility/2006">
    <mc:Choice xmlns:p14="http://schemas.microsoft.com/office/powerpoint/2010/main" xmlns="" Requires="p14">
      <p:transition spd="med" p14:dur="700" advClick="0" advTm="2000">
        <p:fade/>
      </p:transition>
    </mc:Choice>
    <mc:Fallback>
      <p:transition spd="med" advClick="0" advTm="2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32678E1-7571-7B48-A841-078ED5F98007}"/>
              </a:ext>
            </a:extLst>
          </p:cNvPr>
          <p:cNvPicPr/>
          <p:nvPr/>
        </p:nvPicPr>
        <p:blipFill>
          <a:blip r:embed="rId2"/>
          <a:stretch>
            <a:fillRect/>
          </a:stretch>
        </p:blipFill>
        <p:spPr>
          <a:xfrm>
            <a:off x="365760" y="1986962"/>
            <a:ext cx="5444197" cy="2753849"/>
          </a:xfrm>
          <a:prstGeom prst="rect">
            <a:avLst/>
          </a:prstGeom>
        </p:spPr>
      </p:pic>
      <p:sp>
        <p:nvSpPr>
          <p:cNvPr id="3" name="右箭头 2">
            <a:extLst>
              <a:ext uri="{FF2B5EF4-FFF2-40B4-BE49-F238E27FC236}">
                <a16:creationId xmlns:a16="http://schemas.microsoft.com/office/drawing/2014/main" xmlns="" id="{8BE39A3A-4B3B-F243-924B-1C400CBDA884}"/>
              </a:ext>
            </a:extLst>
          </p:cNvPr>
          <p:cNvSpPr/>
          <p:nvPr/>
        </p:nvSpPr>
        <p:spPr>
          <a:xfrm>
            <a:off x="0" y="2827606"/>
            <a:ext cx="365760" cy="7174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a:extLst>
              <a:ext uri="{FF2B5EF4-FFF2-40B4-BE49-F238E27FC236}">
                <a16:creationId xmlns:a16="http://schemas.microsoft.com/office/drawing/2014/main" xmlns="" id="{422160D9-E4F4-0443-8534-C16D789D1E25}"/>
              </a:ext>
            </a:extLst>
          </p:cNvPr>
          <p:cNvSpPr/>
          <p:nvPr/>
        </p:nvSpPr>
        <p:spPr>
          <a:xfrm>
            <a:off x="6324261" y="969438"/>
            <a:ext cx="1991251" cy="547329"/>
          </a:xfrm>
          <a:prstGeom prst="rect">
            <a:avLst/>
          </a:prstGeom>
        </p:spPr>
        <p:txBody>
          <a:bodyPr wrap="none">
            <a:spAutoFit/>
          </a:bodyPr>
          <a:lstStyle/>
          <a:p>
            <a:pPr algn="just">
              <a:lnSpc>
                <a:spcPct val="173000"/>
              </a:lnSpc>
              <a:spcBef>
                <a:spcPts val="1300"/>
              </a:spcBef>
              <a:spcAft>
                <a:spcPts val="1300"/>
              </a:spcAft>
            </a:pPr>
            <a:r>
              <a:rPr lang="zh-CN" altLang="en-US" sz="2000" b="1" kern="100" dirty="0">
                <a:solidFill>
                  <a:srgbClr val="FF0000"/>
                </a:solidFill>
                <a:latin typeface="Cambria" panose="02040503050406030204" pitchFamily="18" charset="0"/>
                <a:ea typeface="宋体" panose="02010600030101010101" pitchFamily="2" charset="-122"/>
                <a:cs typeface="Times New Roman" panose="02020603050405020304" pitchFamily="18" charset="0"/>
              </a:rPr>
              <a:t>☆</a:t>
            </a:r>
            <a:r>
              <a:rPr lang="zh-CN" altLang="zh-CN" sz="2000" b="1" kern="100" dirty="0">
                <a:latin typeface="Cambria" panose="02040503050406030204" pitchFamily="18" charset="0"/>
                <a:ea typeface="宋体" panose="02010600030101010101" pitchFamily="2" charset="-122"/>
                <a:cs typeface="Times New Roman" panose="02020603050405020304" pitchFamily="18" charset="0"/>
              </a:rPr>
              <a:t>参赛材料</a:t>
            </a:r>
            <a:r>
              <a:rPr lang="zh-CN" altLang="en-US" sz="2000" b="1" kern="100" dirty="0">
                <a:latin typeface="Cambria" panose="02040503050406030204" pitchFamily="18" charset="0"/>
                <a:ea typeface="宋体" panose="02010600030101010101" pitchFamily="2" charset="-122"/>
                <a:cs typeface="Times New Roman" panose="02020603050405020304" pitchFamily="18" charset="0"/>
              </a:rPr>
              <a:t>清单</a:t>
            </a:r>
            <a:endParaRPr lang="zh-CN" altLang="zh-CN" sz="2000" b="1" kern="100" dirty="0">
              <a:effectLst/>
              <a:latin typeface="Cambria" panose="02040503050406030204" pitchFamily="18" charset="0"/>
              <a:ea typeface="宋体" panose="0201060003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xmlns="" id="{B8329DB0-325E-914C-9704-3C0410A2543E}"/>
              </a:ext>
            </a:extLst>
          </p:cNvPr>
          <p:cNvSpPr txBox="1"/>
          <p:nvPr/>
        </p:nvSpPr>
        <p:spPr>
          <a:xfrm>
            <a:off x="6355521" y="1986962"/>
            <a:ext cx="5573882" cy="4062651"/>
          </a:xfrm>
          <a:prstGeom prst="rect">
            <a:avLst/>
          </a:prstGeom>
          <a:noFill/>
        </p:spPr>
        <p:txBody>
          <a:bodyPr wrap="square" rtlCol="0">
            <a:spAutoFit/>
          </a:bodyPr>
          <a:lstStyle/>
          <a:p>
            <a:r>
              <a:rPr kumimoji="1" lang="zh-CN" altLang="en-US" dirty="0"/>
              <a:t>（</a:t>
            </a:r>
            <a:r>
              <a:rPr kumimoji="1" lang="en-US" altLang="zh-CN" dirty="0"/>
              <a:t>1</a:t>
            </a:r>
            <a:r>
              <a:rPr kumimoji="1" lang="zh-CN" altLang="en-US" dirty="0"/>
              <a:t>）   </a:t>
            </a:r>
            <a:r>
              <a:rPr lang="zh-CN" altLang="en-US" dirty="0"/>
              <a:t>选手信息表</a:t>
            </a:r>
            <a:endParaRPr kumimoji="1" lang="en-US" altLang="zh-CN" dirty="0"/>
          </a:p>
          <a:p>
            <a:endParaRPr kumimoji="1" lang="en-US" altLang="zh-CN" dirty="0"/>
          </a:p>
          <a:p>
            <a:r>
              <a:rPr kumimoji="1" lang="zh-CN" altLang="en-US" dirty="0"/>
              <a:t>（</a:t>
            </a:r>
            <a:r>
              <a:rPr kumimoji="1" lang="en-US" altLang="zh-CN" dirty="0"/>
              <a:t>2</a:t>
            </a:r>
            <a:r>
              <a:rPr kumimoji="1" lang="zh-CN" altLang="en-US" dirty="0"/>
              <a:t>）   </a:t>
            </a:r>
            <a:r>
              <a:rPr lang="zh-CN" altLang="en-US" dirty="0"/>
              <a:t>课程教学大纲</a:t>
            </a:r>
            <a:endParaRPr kumimoji="1" lang="en-US" altLang="zh-CN" dirty="0"/>
          </a:p>
          <a:p>
            <a:endParaRPr kumimoji="1" lang="en-US" altLang="zh-CN" dirty="0"/>
          </a:p>
          <a:p>
            <a:r>
              <a:rPr kumimoji="1" lang="zh-CN" altLang="en-US" dirty="0"/>
              <a:t>（</a:t>
            </a:r>
            <a:r>
              <a:rPr kumimoji="1" lang="en-US" altLang="zh-CN" dirty="0"/>
              <a:t>3</a:t>
            </a:r>
            <a:r>
              <a:rPr kumimoji="1" lang="zh-CN" altLang="en-US" dirty="0"/>
              <a:t>）    </a:t>
            </a:r>
            <a:r>
              <a:rPr lang="zh-CN" altLang="en-US" dirty="0"/>
              <a:t>微课设计书</a:t>
            </a:r>
            <a:endParaRPr kumimoji="1" lang="en-US" altLang="zh-CN" dirty="0"/>
          </a:p>
          <a:p>
            <a:endParaRPr kumimoji="1" lang="en-US" altLang="zh-CN" dirty="0"/>
          </a:p>
          <a:p>
            <a:r>
              <a:rPr kumimoji="1" lang="zh-CN" altLang="en-US" dirty="0"/>
              <a:t>（</a:t>
            </a:r>
            <a:r>
              <a:rPr kumimoji="1" lang="en-US" altLang="zh-CN" dirty="0"/>
              <a:t>4</a:t>
            </a:r>
            <a:r>
              <a:rPr kumimoji="1" lang="zh-CN" altLang="en-US" dirty="0"/>
              <a:t>）   </a:t>
            </a:r>
            <a:r>
              <a:rPr lang="en-US" dirty="0"/>
              <a:t>3</a:t>
            </a:r>
            <a:r>
              <a:rPr lang="zh-CN" altLang="en-US" dirty="0"/>
              <a:t>个微课教学视频</a:t>
            </a:r>
            <a:r>
              <a:rPr kumimoji="1" lang="zh-CN" altLang="en-US" dirty="0">
                <a:solidFill>
                  <a:srgbClr val="FF0000"/>
                </a:solidFill>
              </a:rPr>
              <a:t>（规避个人、学校相关信息）</a:t>
            </a:r>
            <a:endParaRPr kumimoji="1" lang="en-US" altLang="zh-CN" dirty="0">
              <a:solidFill>
                <a:srgbClr val="FF0000"/>
              </a:solidFill>
            </a:endParaRPr>
          </a:p>
          <a:p>
            <a:endParaRPr kumimoji="1" lang="en-US" altLang="zh-CN" dirty="0"/>
          </a:p>
          <a:p>
            <a:r>
              <a:rPr kumimoji="1" lang="zh-CN" altLang="en-US" dirty="0"/>
              <a:t>（</a:t>
            </a:r>
            <a:r>
              <a:rPr kumimoji="1" lang="en-US" altLang="zh-CN" dirty="0"/>
              <a:t>5</a:t>
            </a:r>
            <a:r>
              <a:rPr kumimoji="1" lang="zh-CN" altLang="en-US" dirty="0"/>
              <a:t>）   其它有关教学支撑材料 </a:t>
            </a:r>
            <a:r>
              <a:rPr kumimoji="1" lang="zh-CN" altLang="en-US" dirty="0">
                <a:solidFill>
                  <a:srgbClr val="FF0000"/>
                </a:solidFill>
              </a:rPr>
              <a:t>（如个人（团队）曾获得教改项目、教学研究论文、教学成果等等）</a:t>
            </a:r>
            <a:endParaRPr kumimoji="1" lang="en-US" altLang="zh-CN" dirty="0">
              <a:solidFill>
                <a:srgbClr val="FF0000"/>
              </a:solidFill>
            </a:endParaRPr>
          </a:p>
          <a:p>
            <a:endParaRPr kumimoji="1" lang="en-US" altLang="zh-CN" dirty="0"/>
          </a:p>
          <a:p>
            <a:r>
              <a:rPr kumimoji="1" lang="zh-CN" altLang="en-US" sz="2000" dirty="0">
                <a:solidFill>
                  <a:srgbClr val="FF0000"/>
                </a:solidFill>
              </a:rPr>
              <a:t>注意：</a:t>
            </a:r>
            <a:r>
              <a:rPr kumimoji="1" lang="en-US" altLang="zh-CN" sz="2000" dirty="0">
                <a:solidFill>
                  <a:srgbClr val="FF0000"/>
                </a:solidFill>
              </a:rPr>
              <a:t>1</a:t>
            </a:r>
            <a:r>
              <a:rPr kumimoji="1" lang="zh-CN" altLang="en-US" sz="2000" dirty="0">
                <a:solidFill>
                  <a:srgbClr val="FF0000"/>
                </a:solidFill>
              </a:rPr>
              <a:t>）“学在浙大”单个文件上传不超过</a:t>
            </a:r>
            <a:r>
              <a:rPr kumimoji="1" lang="en-US" altLang="zh-CN" sz="2000" dirty="0">
                <a:solidFill>
                  <a:srgbClr val="FF0000"/>
                </a:solidFill>
              </a:rPr>
              <a:t>3G</a:t>
            </a:r>
          </a:p>
          <a:p>
            <a:endParaRPr kumimoji="1" lang="en-US" altLang="zh-CN" sz="2000" dirty="0">
              <a:solidFill>
                <a:srgbClr val="FF0000"/>
              </a:solidFill>
            </a:endParaRPr>
          </a:p>
          <a:p>
            <a:r>
              <a:rPr kumimoji="1" lang="zh-CN" altLang="en-US" sz="2000" dirty="0">
                <a:solidFill>
                  <a:srgbClr val="FF0000"/>
                </a:solidFill>
              </a:rPr>
              <a:t>           </a:t>
            </a:r>
            <a:r>
              <a:rPr kumimoji="1" lang="en-US" altLang="zh-CN" sz="2000" dirty="0">
                <a:solidFill>
                  <a:srgbClr val="FF0000"/>
                </a:solidFill>
              </a:rPr>
              <a:t>2</a:t>
            </a:r>
            <a:r>
              <a:rPr kumimoji="1" lang="zh-CN" altLang="en-US" sz="2000" dirty="0">
                <a:solidFill>
                  <a:srgbClr val="FF0000"/>
                </a:solidFill>
              </a:rPr>
              <a:t>）文件单独上传，禁止使用压缩包上传</a:t>
            </a:r>
          </a:p>
        </p:txBody>
      </p:sp>
    </p:spTree>
    <p:extLst>
      <p:ext uri="{BB962C8B-B14F-4D97-AF65-F5344CB8AC3E}">
        <p14:creationId xmlns:p14="http://schemas.microsoft.com/office/powerpoint/2010/main" xmlns="" val="2155123501"/>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8EAD847D-2C85-1642-A757-2A03BCBA6E08}"/>
              </a:ext>
            </a:extLst>
          </p:cNvPr>
          <p:cNvSpPr/>
          <p:nvPr/>
        </p:nvSpPr>
        <p:spPr>
          <a:xfrm>
            <a:off x="557693" y="684015"/>
            <a:ext cx="6801862" cy="400110"/>
          </a:xfrm>
          <a:prstGeom prst="rect">
            <a:avLst/>
          </a:prstGeom>
        </p:spPr>
        <p:txBody>
          <a:bodyPr wrap="none">
            <a:spAutoFit/>
          </a:bodyPr>
          <a:lstStyle/>
          <a:p>
            <a:r>
              <a:rPr lang="en-US" altLang="zh-CN" sz="2000" b="1" dirty="0">
                <a:ea typeface="宋体" panose="02010600030101010101" pitchFamily="2" charset="-122"/>
                <a:cs typeface="Times New Roman" panose="02020603050405020304" pitchFamily="18" charset="0"/>
              </a:rPr>
              <a:t>3</a:t>
            </a:r>
            <a:r>
              <a:rPr lang="zh-CN" altLang="en-US" sz="2000" b="1" dirty="0">
                <a:ea typeface="宋体" panose="02010600030101010101" pitchFamily="2" charset="-122"/>
                <a:cs typeface="Times New Roman" panose="02020603050405020304" pitchFamily="18" charset="0"/>
              </a:rPr>
              <a:t>、</a:t>
            </a:r>
            <a:r>
              <a:rPr lang="zh-CN" altLang="zh-CN" sz="2000" b="1" dirty="0">
                <a:ea typeface="宋体" panose="02010600030101010101" pitchFamily="2" charset="-122"/>
                <a:cs typeface="Times New Roman" panose="02020603050405020304" pitchFamily="18" charset="0"/>
              </a:rPr>
              <a:t>分享参赛材料给浙江大学第一届高校教师教学创新大赛</a:t>
            </a:r>
            <a:r>
              <a:rPr lang="zh-CN" altLang="zh-CN" sz="2000" b="1" dirty="0"/>
              <a:t> </a:t>
            </a:r>
            <a:endParaRPr lang="zh-CN" altLang="en-US" sz="2000" b="1" dirty="0"/>
          </a:p>
        </p:txBody>
      </p:sp>
      <p:pic>
        <p:nvPicPr>
          <p:cNvPr id="9" name="图片 8">
            <a:extLst>
              <a:ext uri="{FF2B5EF4-FFF2-40B4-BE49-F238E27FC236}">
                <a16:creationId xmlns:a16="http://schemas.microsoft.com/office/drawing/2014/main" xmlns="" id="{AA7FAAF5-DEF7-A64E-9E5B-AFA1831D439F}"/>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65100" y="1628706"/>
            <a:ext cx="12026900" cy="2844800"/>
          </a:xfrm>
          <a:prstGeom prst="rect">
            <a:avLst/>
          </a:prstGeom>
        </p:spPr>
      </p:pic>
      <p:sp>
        <p:nvSpPr>
          <p:cNvPr id="10" name="矩形 9">
            <a:extLst>
              <a:ext uri="{FF2B5EF4-FFF2-40B4-BE49-F238E27FC236}">
                <a16:creationId xmlns:a16="http://schemas.microsoft.com/office/drawing/2014/main" xmlns="" id="{BD5F1991-AF23-2347-81E2-7F483976C031}"/>
              </a:ext>
            </a:extLst>
          </p:cNvPr>
          <p:cNvSpPr/>
          <p:nvPr/>
        </p:nvSpPr>
        <p:spPr>
          <a:xfrm>
            <a:off x="557693" y="3356658"/>
            <a:ext cx="2891563" cy="7755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a:extLst>
              <a:ext uri="{FF2B5EF4-FFF2-40B4-BE49-F238E27FC236}">
                <a16:creationId xmlns:a16="http://schemas.microsoft.com/office/drawing/2014/main" xmlns="" id="{C205DD37-29C4-A040-9AEB-BE938A28CCCD}"/>
              </a:ext>
            </a:extLst>
          </p:cNvPr>
          <p:cNvSpPr/>
          <p:nvPr/>
        </p:nvSpPr>
        <p:spPr>
          <a:xfrm>
            <a:off x="10532962" y="4016415"/>
            <a:ext cx="1469985" cy="555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xmlns="" val="835336311"/>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4755C21-9051-154D-A1D6-A32BEF845BE8}"/>
              </a:ext>
            </a:extLst>
          </p:cNvPr>
          <p:cNvPicPr/>
          <p:nvPr/>
        </p:nvPicPr>
        <p:blipFill rotWithShape="1">
          <a:blip r:embed="rId2"/>
          <a:srcRect l="2861" t="2787" r="1938" b="1968"/>
          <a:stretch/>
        </p:blipFill>
        <p:spPr bwMode="auto">
          <a:xfrm>
            <a:off x="1933184" y="1424084"/>
            <a:ext cx="5287010" cy="4860925"/>
          </a:xfrm>
          <a:prstGeom prst="rect">
            <a:avLst/>
          </a:prstGeom>
          <a:extLst>
            <a:ext uri="{53640926-AAD7-44D8-BBD7-CCE9431645EC}">
              <a14:shadowObscured xmlns:a14="http://schemas.microsoft.com/office/drawing/2010/main" xmlns=""/>
            </a:ext>
          </a:extLst>
        </p:spPr>
      </p:pic>
      <p:sp>
        <p:nvSpPr>
          <p:cNvPr id="3" name="右箭头 2">
            <a:extLst>
              <a:ext uri="{FF2B5EF4-FFF2-40B4-BE49-F238E27FC236}">
                <a16:creationId xmlns:a16="http://schemas.microsoft.com/office/drawing/2014/main" xmlns="" id="{56D89A66-0BB4-F046-9F62-3B8422A5D18A}"/>
              </a:ext>
            </a:extLst>
          </p:cNvPr>
          <p:cNvSpPr/>
          <p:nvPr/>
        </p:nvSpPr>
        <p:spPr>
          <a:xfrm>
            <a:off x="1237957" y="3038621"/>
            <a:ext cx="548640" cy="7033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a:extLst>
              <a:ext uri="{FF2B5EF4-FFF2-40B4-BE49-F238E27FC236}">
                <a16:creationId xmlns:a16="http://schemas.microsoft.com/office/drawing/2014/main" xmlns="" id="{BC0D943B-34A8-754E-8413-2F16B8ECB8DA}"/>
              </a:ext>
            </a:extLst>
          </p:cNvPr>
          <p:cNvSpPr txBox="1"/>
          <p:nvPr/>
        </p:nvSpPr>
        <p:spPr>
          <a:xfrm>
            <a:off x="7765366" y="2039815"/>
            <a:ext cx="3685736" cy="954107"/>
          </a:xfrm>
          <a:prstGeom prst="rect">
            <a:avLst/>
          </a:prstGeom>
          <a:noFill/>
        </p:spPr>
        <p:txBody>
          <a:bodyPr wrap="square" rtlCol="0">
            <a:spAutoFit/>
          </a:bodyPr>
          <a:lstStyle/>
          <a:p>
            <a:r>
              <a:rPr kumimoji="1" lang="zh-CN" altLang="en-US" dirty="0"/>
              <a:t>注意：</a:t>
            </a:r>
            <a:endParaRPr kumimoji="1" lang="en-US" altLang="zh-CN" dirty="0"/>
          </a:p>
          <a:p>
            <a:endParaRPr kumimoji="1" lang="en-US" altLang="zh-CN" dirty="0"/>
          </a:p>
          <a:p>
            <a:r>
              <a:rPr kumimoji="1" lang="zh-CN" altLang="en-US" sz="2000" b="1" dirty="0">
                <a:solidFill>
                  <a:srgbClr val="FF0000"/>
                </a:solidFill>
              </a:rPr>
              <a:t>分享对象名称为：</a:t>
            </a:r>
            <a:r>
              <a:rPr kumimoji="1" lang="en-US" altLang="zh-CN" sz="2000" b="1" dirty="0">
                <a:solidFill>
                  <a:srgbClr val="FF0000"/>
                </a:solidFill>
              </a:rPr>
              <a:t>itc0001</a:t>
            </a:r>
            <a:endParaRPr kumimoji="1" lang="zh-CN" altLang="en-US" sz="2000" b="1" dirty="0">
              <a:solidFill>
                <a:srgbClr val="FF0000"/>
              </a:solidFill>
            </a:endParaRPr>
          </a:p>
        </p:txBody>
      </p:sp>
    </p:spTree>
    <p:extLst>
      <p:ext uri="{BB962C8B-B14F-4D97-AF65-F5344CB8AC3E}">
        <p14:creationId xmlns:p14="http://schemas.microsoft.com/office/powerpoint/2010/main" xmlns="" val="737974289"/>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FA88029F-FD00-FE48-A103-54A65396B503}"/>
              </a:ext>
            </a:extLst>
          </p:cNvPr>
          <p:cNvSpPr txBox="1"/>
          <p:nvPr/>
        </p:nvSpPr>
        <p:spPr>
          <a:xfrm>
            <a:off x="671647" y="505443"/>
            <a:ext cx="6086584" cy="836639"/>
          </a:xfrm>
          <a:prstGeom prst="rect">
            <a:avLst/>
          </a:prstGeom>
          <a:noFill/>
        </p:spPr>
        <p:txBody>
          <a:bodyPr wrap="square" rtlCol="0">
            <a:spAutoFit/>
          </a:bodyPr>
          <a:lstStyle/>
          <a:p>
            <a:pPr algn="just">
              <a:lnSpc>
                <a:spcPct val="240000"/>
              </a:lnSpc>
              <a:spcBef>
                <a:spcPts val="1700"/>
              </a:spcBef>
              <a:spcAft>
                <a:spcPts val="1650"/>
              </a:spcAft>
            </a:pPr>
            <a:r>
              <a:rPr lang="zh-CN" altLang="en-US" sz="2400" b="1" kern="2200" dirty="0">
                <a:latin typeface="Calibri" panose="020F0502020204030204" pitchFamily="34" charset="0"/>
                <a:ea typeface="微软雅黑" panose="020B0503020204020204" pitchFamily="34" charset="-122"/>
                <a:cs typeface="Times New Roman" panose="02020603050405020304" pitchFamily="18" charset="0"/>
              </a:rPr>
              <a:t>二、管理员教师汇总材料，形成课程内容</a:t>
            </a:r>
          </a:p>
        </p:txBody>
      </p:sp>
      <p:pic>
        <p:nvPicPr>
          <p:cNvPr id="4" name="图片 3">
            <a:extLst>
              <a:ext uri="{FF2B5EF4-FFF2-40B4-BE49-F238E27FC236}">
                <a16:creationId xmlns:a16="http://schemas.microsoft.com/office/drawing/2014/main" xmlns="" id="{6F513D9C-A1F9-B141-826D-D8BB0C9A2E6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480406"/>
            <a:ext cx="6854678" cy="4420992"/>
          </a:xfrm>
          <a:prstGeom prst="rect">
            <a:avLst/>
          </a:prstGeom>
        </p:spPr>
      </p:pic>
      <p:pic>
        <p:nvPicPr>
          <p:cNvPr id="8" name="图片 7">
            <a:extLst>
              <a:ext uri="{FF2B5EF4-FFF2-40B4-BE49-F238E27FC236}">
                <a16:creationId xmlns:a16="http://schemas.microsoft.com/office/drawing/2014/main" xmlns="" id="{21E29693-AC34-E34F-91ED-762A9548B01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76849" y="2433711"/>
            <a:ext cx="7115151" cy="4424289"/>
          </a:xfrm>
          <a:prstGeom prst="rect">
            <a:avLst/>
          </a:prstGeom>
        </p:spPr>
      </p:pic>
      <p:pic>
        <p:nvPicPr>
          <p:cNvPr id="10" name="图片 9">
            <a:extLst>
              <a:ext uri="{FF2B5EF4-FFF2-40B4-BE49-F238E27FC236}">
                <a16:creationId xmlns:a16="http://schemas.microsoft.com/office/drawing/2014/main" xmlns="" id="{1437AF54-5536-2840-8023-6BFFFF25861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76848" y="5440284"/>
            <a:ext cx="7115151" cy="1452387"/>
          </a:xfrm>
          <a:prstGeom prst="rect">
            <a:avLst/>
          </a:prstGeom>
        </p:spPr>
      </p:pic>
      <p:sp>
        <p:nvSpPr>
          <p:cNvPr id="11" name="文本框 10">
            <a:extLst>
              <a:ext uri="{FF2B5EF4-FFF2-40B4-BE49-F238E27FC236}">
                <a16:creationId xmlns:a16="http://schemas.microsoft.com/office/drawing/2014/main" xmlns="" id="{81653BA3-E599-7746-9686-D72823EC6B5F}"/>
              </a:ext>
            </a:extLst>
          </p:cNvPr>
          <p:cNvSpPr txBox="1"/>
          <p:nvPr/>
        </p:nvSpPr>
        <p:spPr>
          <a:xfrm>
            <a:off x="7392083" y="1480406"/>
            <a:ext cx="4262511" cy="677108"/>
          </a:xfrm>
          <a:prstGeom prst="rect">
            <a:avLst/>
          </a:prstGeom>
          <a:noFill/>
        </p:spPr>
        <p:txBody>
          <a:bodyPr wrap="square" rtlCol="0">
            <a:spAutoFit/>
          </a:bodyPr>
          <a:lstStyle/>
          <a:p>
            <a:r>
              <a:rPr kumimoji="1" lang="zh-CN" altLang="en-US" dirty="0"/>
              <a:t>前期需要准备资料：</a:t>
            </a:r>
            <a:endParaRPr kumimoji="1" lang="en-US" altLang="zh-CN" dirty="0"/>
          </a:p>
          <a:p>
            <a:r>
              <a:rPr kumimoji="1" lang="zh-CN" altLang="en-US" sz="2000" dirty="0">
                <a:solidFill>
                  <a:srgbClr val="FF0000"/>
                </a:solidFill>
              </a:rPr>
              <a:t>专家名单、评审标准、作品列表</a:t>
            </a:r>
          </a:p>
        </p:txBody>
      </p:sp>
    </p:spTree>
    <p:extLst>
      <p:ext uri="{BB962C8B-B14F-4D97-AF65-F5344CB8AC3E}">
        <p14:creationId xmlns:p14="http://schemas.microsoft.com/office/powerpoint/2010/main" xmlns="" val="115990643"/>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373AEFC6-2915-554C-A6D7-B3BB4DA8B95F}"/>
              </a:ext>
            </a:extLst>
          </p:cNvPr>
          <p:cNvSpPr txBox="1"/>
          <p:nvPr/>
        </p:nvSpPr>
        <p:spPr>
          <a:xfrm>
            <a:off x="362155" y="123518"/>
            <a:ext cx="5594088" cy="836639"/>
          </a:xfrm>
          <a:prstGeom prst="rect">
            <a:avLst/>
          </a:prstGeom>
          <a:noFill/>
        </p:spPr>
        <p:txBody>
          <a:bodyPr wrap="square" rtlCol="0">
            <a:spAutoFit/>
          </a:bodyPr>
          <a:lstStyle/>
          <a:p>
            <a:pPr algn="just">
              <a:lnSpc>
                <a:spcPct val="240000"/>
              </a:lnSpc>
              <a:spcBef>
                <a:spcPts val="1700"/>
              </a:spcBef>
              <a:spcAft>
                <a:spcPts val="1650"/>
              </a:spcAft>
            </a:pPr>
            <a:r>
              <a:rPr lang="zh-CN" altLang="en-US" sz="2400" b="1" kern="2200" dirty="0">
                <a:latin typeface="Calibri" panose="020F0502020204030204" pitchFamily="34" charset="0"/>
                <a:ea typeface="微软雅黑" panose="020B0503020204020204" pitchFamily="34" charset="-122"/>
                <a:cs typeface="Times New Roman" panose="02020603050405020304" pitchFamily="18" charset="0"/>
              </a:rPr>
              <a:t>三、</a:t>
            </a:r>
            <a:r>
              <a:rPr lang="zh-CN" altLang="zh-CN" sz="2400" b="1" kern="2200" dirty="0">
                <a:latin typeface="Calibri" panose="020F0502020204030204" pitchFamily="34" charset="0"/>
                <a:ea typeface="微软雅黑" panose="020B0503020204020204" pitchFamily="34" charset="-122"/>
                <a:cs typeface="Times New Roman" panose="02020603050405020304" pitchFamily="18" charset="0"/>
              </a:rPr>
              <a:t>“学在浙大”平台专家网评</a:t>
            </a:r>
            <a:endParaRPr lang="zh-CN" altLang="en-US" sz="2400" b="1" kern="2200" dirty="0">
              <a:latin typeface="Calibri" panose="020F0502020204030204" pitchFamily="34" charset="0"/>
              <a:ea typeface="微软雅黑" panose="020B0503020204020204" pitchFamily="34" charset="-122"/>
              <a:cs typeface="Times New Roman" panose="02020603050405020304" pitchFamily="18" charset="0"/>
            </a:endParaRPr>
          </a:p>
        </p:txBody>
      </p:sp>
      <p:sp>
        <p:nvSpPr>
          <p:cNvPr id="3" name="矩形 2">
            <a:extLst>
              <a:ext uri="{FF2B5EF4-FFF2-40B4-BE49-F238E27FC236}">
                <a16:creationId xmlns:a16="http://schemas.microsoft.com/office/drawing/2014/main" xmlns="" id="{89C36288-EA65-C948-AA7E-7E4C35EA057B}"/>
              </a:ext>
            </a:extLst>
          </p:cNvPr>
          <p:cNvSpPr/>
          <p:nvPr/>
        </p:nvSpPr>
        <p:spPr>
          <a:xfrm>
            <a:off x="104516" y="857449"/>
            <a:ext cx="4020652" cy="501869"/>
          </a:xfrm>
          <a:prstGeom prst="rect">
            <a:avLst/>
          </a:prstGeom>
        </p:spPr>
        <p:txBody>
          <a:bodyPr wrap="none">
            <a:spAutoFit/>
          </a:bodyPr>
          <a:lstStyle/>
          <a:p>
            <a:pPr algn="just">
              <a:lnSpc>
                <a:spcPct val="173000"/>
              </a:lnSpc>
              <a:spcBef>
                <a:spcPts val="1300"/>
              </a:spcBef>
              <a:spcAft>
                <a:spcPts val="1300"/>
              </a:spcAft>
            </a:pPr>
            <a:r>
              <a:rPr lang="en-US" altLang="zh-CN" b="1" kern="100" dirty="0">
                <a:latin typeface="宋体" panose="02010600030101010101" pitchFamily="2" charset="-122"/>
                <a:ea typeface="宋体" panose="02010600030101010101" pitchFamily="2" charset="-122"/>
                <a:cs typeface="Times New Roman" panose="02020603050405020304" pitchFamily="18" charset="0"/>
              </a:rPr>
              <a:t>1</a:t>
            </a:r>
            <a:r>
              <a:rPr lang="zh-CN" altLang="zh-CN" b="1" kern="100" dirty="0">
                <a:latin typeface="Cambria" panose="02040503050406030204" pitchFamily="18" charset="0"/>
                <a:ea typeface="宋体" panose="02010600030101010101" pitchFamily="2" charset="-122"/>
                <a:cs typeface="Times New Roman" panose="02020603050405020304" pitchFamily="18" charset="0"/>
              </a:rPr>
              <a:t>、专家浏览入围教师材料并进行评分</a:t>
            </a:r>
            <a:endParaRPr lang="zh-CN" altLang="zh-CN" sz="2400" b="1" kern="100" dirty="0">
              <a:effectLst/>
              <a:latin typeface="Cambria" panose="02040503050406030204" pitchFamily="18" charset="0"/>
              <a:ea typeface="宋体" panose="0201060003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xmlns="" id="{7D0F0998-7117-AE44-9F8B-2960C494BB39}"/>
              </a:ext>
            </a:extLst>
          </p:cNvPr>
          <p:cNvPicPr/>
          <p:nvPr/>
        </p:nvPicPr>
        <p:blipFill>
          <a:blip r:embed="rId3"/>
          <a:stretch>
            <a:fillRect/>
          </a:stretch>
        </p:blipFill>
        <p:spPr>
          <a:xfrm>
            <a:off x="5209733" y="2110153"/>
            <a:ext cx="5917811" cy="3137095"/>
          </a:xfrm>
          <a:prstGeom prst="rect">
            <a:avLst/>
          </a:prstGeom>
        </p:spPr>
      </p:pic>
      <p:pic>
        <p:nvPicPr>
          <p:cNvPr id="9" name="图片 8">
            <a:extLst>
              <a:ext uri="{FF2B5EF4-FFF2-40B4-BE49-F238E27FC236}">
                <a16:creationId xmlns:a16="http://schemas.microsoft.com/office/drawing/2014/main" xmlns="" id="{7B1466E1-67C6-DC4D-B110-E9EBBCFCAC36}"/>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88764" y="1954628"/>
            <a:ext cx="3892800" cy="3883465"/>
          </a:xfrm>
          <a:prstGeom prst="rect">
            <a:avLst/>
          </a:prstGeom>
        </p:spPr>
      </p:pic>
      <p:sp>
        <p:nvSpPr>
          <p:cNvPr id="10" name="右箭头 9">
            <a:extLst>
              <a:ext uri="{FF2B5EF4-FFF2-40B4-BE49-F238E27FC236}">
                <a16:creationId xmlns:a16="http://schemas.microsoft.com/office/drawing/2014/main" xmlns="" id="{00ACA1DE-512B-F749-B9D1-1434011BC770}"/>
              </a:ext>
            </a:extLst>
          </p:cNvPr>
          <p:cNvSpPr/>
          <p:nvPr/>
        </p:nvSpPr>
        <p:spPr>
          <a:xfrm>
            <a:off x="4543865" y="3601329"/>
            <a:ext cx="478301" cy="759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a:extLst>
              <a:ext uri="{FF2B5EF4-FFF2-40B4-BE49-F238E27FC236}">
                <a16:creationId xmlns:a16="http://schemas.microsoft.com/office/drawing/2014/main" xmlns="" id="{EAEBEE1A-105D-0F4A-9D9B-E4AF5773FA17}"/>
              </a:ext>
            </a:extLst>
          </p:cNvPr>
          <p:cNvSpPr/>
          <p:nvPr/>
        </p:nvSpPr>
        <p:spPr>
          <a:xfrm>
            <a:off x="5956243" y="3713871"/>
            <a:ext cx="346083" cy="436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a:extLst>
              <a:ext uri="{FF2B5EF4-FFF2-40B4-BE49-F238E27FC236}">
                <a16:creationId xmlns:a16="http://schemas.microsoft.com/office/drawing/2014/main" xmlns="" id="{BB2EA84A-1B8F-1E47-A44C-D7A09D535B57}"/>
              </a:ext>
            </a:extLst>
          </p:cNvPr>
          <p:cNvSpPr/>
          <p:nvPr/>
        </p:nvSpPr>
        <p:spPr>
          <a:xfrm>
            <a:off x="6428935" y="4473526"/>
            <a:ext cx="2799471" cy="6471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dirty="0"/>
          </a:p>
        </p:txBody>
      </p:sp>
    </p:spTree>
    <p:extLst>
      <p:ext uri="{BB962C8B-B14F-4D97-AF65-F5344CB8AC3E}">
        <p14:creationId xmlns:p14="http://schemas.microsoft.com/office/powerpoint/2010/main" xmlns="" val="3717119957"/>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3FE7E65-83A7-354C-A8BA-A8A1191FAAA0}"/>
              </a:ext>
            </a:extLst>
          </p:cNvPr>
          <p:cNvPicPr/>
          <p:nvPr/>
        </p:nvPicPr>
        <p:blipFill>
          <a:blip r:embed="rId2"/>
          <a:stretch>
            <a:fillRect/>
          </a:stretch>
        </p:blipFill>
        <p:spPr>
          <a:xfrm>
            <a:off x="3796302" y="1506991"/>
            <a:ext cx="5274310" cy="4562475"/>
          </a:xfrm>
          <a:prstGeom prst="rect">
            <a:avLst/>
          </a:prstGeom>
        </p:spPr>
      </p:pic>
      <p:sp>
        <p:nvSpPr>
          <p:cNvPr id="3" name="矩形 2">
            <a:extLst>
              <a:ext uri="{FF2B5EF4-FFF2-40B4-BE49-F238E27FC236}">
                <a16:creationId xmlns:a16="http://schemas.microsoft.com/office/drawing/2014/main" xmlns="" id="{3BCAAC04-FC4A-CD48-A2B9-DA8DA12FFCF8}"/>
              </a:ext>
            </a:extLst>
          </p:cNvPr>
          <p:cNvSpPr/>
          <p:nvPr/>
        </p:nvSpPr>
        <p:spPr>
          <a:xfrm>
            <a:off x="696031" y="657905"/>
            <a:ext cx="4863832" cy="369332"/>
          </a:xfrm>
          <a:prstGeom prst="rect">
            <a:avLst/>
          </a:prstGeom>
        </p:spPr>
        <p:txBody>
          <a:bodyPr wrap="none">
            <a:spAutoFit/>
          </a:bodyPr>
          <a:lstStyle/>
          <a:p>
            <a:r>
              <a:rPr lang="zh-CN" altLang="en-US" dirty="0">
                <a:solidFill>
                  <a:srgbClr val="FF0000"/>
                </a:solidFill>
                <a:latin typeface="Calibri" panose="020F0502020204030204" pitchFamily="34" charset="0"/>
                <a:ea typeface="宋体" panose="02010600030101010101" pitchFamily="2" charset="-122"/>
                <a:cs typeface="Times New Roman" panose="02020603050405020304" pitchFamily="18" charset="0"/>
              </a:rPr>
              <a:t>☆</a:t>
            </a:r>
            <a:r>
              <a:rPr lang="zh-CN" altLang="zh-CN" dirty="0">
                <a:latin typeface="Calibri" panose="020F0502020204030204" pitchFamily="34" charset="0"/>
                <a:ea typeface="宋体" panose="02010600030101010101" pitchFamily="2" charset="-122"/>
                <a:cs typeface="Times New Roman" panose="02020603050405020304" pitchFamily="18" charset="0"/>
              </a:rPr>
              <a:t>专家登录“学在浙大”对参赛作品进行评审</a:t>
            </a:r>
            <a:r>
              <a:rPr lang="zh-CN" altLang="zh-CN" dirty="0"/>
              <a:t> </a:t>
            </a:r>
            <a:endParaRPr lang="zh-CN" altLang="en-US" dirty="0"/>
          </a:p>
        </p:txBody>
      </p:sp>
    </p:spTree>
    <p:extLst>
      <p:ext uri="{BB962C8B-B14F-4D97-AF65-F5344CB8AC3E}">
        <p14:creationId xmlns:p14="http://schemas.microsoft.com/office/powerpoint/2010/main" xmlns="" val="972051676"/>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ECAB8473-4609-E246-8405-1BC592A56BD5}"/>
              </a:ext>
            </a:extLst>
          </p:cNvPr>
          <p:cNvSpPr/>
          <p:nvPr/>
        </p:nvSpPr>
        <p:spPr>
          <a:xfrm>
            <a:off x="791432" y="631814"/>
            <a:ext cx="2393604" cy="501869"/>
          </a:xfrm>
          <a:prstGeom prst="rect">
            <a:avLst/>
          </a:prstGeom>
        </p:spPr>
        <p:txBody>
          <a:bodyPr wrap="none">
            <a:spAutoFit/>
          </a:bodyPr>
          <a:lstStyle/>
          <a:p>
            <a:pPr algn="just">
              <a:lnSpc>
                <a:spcPct val="173000"/>
              </a:lnSpc>
              <a:spcBef>
                <a:spcPts val="1300"/>
              </a:spcBef>
              <a:spcAft>
                <a:spcPts val="1300"/>
              </a:spcAft>
            </a:pPr>
            <a:r>
              <a:rPr lang="en-US" altLang="zh-CN" b="1" kern="100" dirty="0">
                <a:latin typeface="宋体" panose="02010600030101010101" pitchFamily="2" charset="-122"/>
                <a:ea typeface="宋体" panose="02010600030101010101" pitchFamily="2" charset="-122"/>
                <a:cs typeface="Times New Roman" panose="02020603050405020304" pitchFamily="18" charset="0"/>
              </a:rPr>
              <a:t>2</a:t>
            </a:r>
            <a:r>
              <a:rPr lang="zh-CN" altLang="zh-CN" b="1" kern="100" dirty="0">
                <a:latin typeface="Cambria" panose="02040503050406030204" pitchFamily="18" charset="0"/>
                <a:ea typeface="宋体" panose="02010600030101010101" pitchFamily="2" charset="-122"/>
                <a:cs typeface="Times New Roman" panose="02020603050405020304" pitchFamily="18" charset="0"/>
              </a:rPr>
              <a:t>、专家上传评审结果</a:t>
            </a:r>
            <a:endParaRPr lang="zh-CN" altLang="zh-CN" sz="2400" b="1" kern="100" dirty="0">
              <a:effectLst/>
              <a:latin typeface="Cambria" panose="02040503050406030204" pitchFamily="18" charset="0"/>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xmlns="" id="{F5DD80A3-6F02-1547-8233-43DE1D06C1AF}"/>
              </a:ext>
            </a:extLst>
          </p:cNvPr>
          <p:cNvPicPr/>
          <p:nvPr/>
        </p:nvPicPr>
        <p:blipFill rotWithShape="1">
          <a:blip r:embed="rId3"/>
          <a:srcRect t="36905"/>
          <a:stretch/>
        </p:blipFill>
        <p:spPr bwMode="auto">
          <a:xfrm>
            <a:off x="3185036" y="745589"/>
            <a:ext cx="5730681" cy="1901300"/>
          </a:xfrm>
          <a:prstGeom prst="rect">
            <a:avLst/>
          </a:prstGeom>
          <a:extLst>
            <a:ext uri="{53640926-AAD7-44D8-BBD7-CCE9431645EC}">
              <a14:shadowObscured xmlns:a14="http://schemas.microsoft.com/office/drawing/2010/main" xmlns=""/>
            </a:ext>
          </a:extLst>
        </p:spPr>
      </p:pic>
      <p:pic>
        <p:nvPicPr>
          <p:cNvPr id="4" name="图片 3">
            <a:extLst>
              <a:ext uri="{FF2B5EF4-FFF2-40B4-BE49-F238E27FC236}">
                <a16:creationId xmlns:a16="http://schemas.microsoft.com/office/drawing/2014/main" xmlns="" id="{5D7590D3-ADDA-974D-8ECC-99B065A49C6A}"/>
              </a:ext>
            </a:extLst>
          </p:cNvPr>
          <p:cNvPicPr/>
          <p:nvPr/>
        </p:nvPicPr>
        <p:blipFill>
          <a:blip r:embed="rId4"/>
          <a:stretch>
            <a:fillRect/>
          </a:stretch>
        </p:blipFill>
        <p:spPr>
          <a:xfrm>
            <a:off x="3185036" y="2745343"/>
            <a:ext cx="5731316" cy="757512"/>
          </a:xfrm>
          <a:prstGeom prst="rect">
            <a:avLst/>
          </a:prstGeom>
        </p:spPr>
      </p:pic>
      <p:pic>
        <p:nvPicPr>
          <p:cNvPr id="5" name="图片 4">
            <a:extLst>
              <a:ext uri="{FF2B5EF4-FFF2-40B4-BE49-F238E27FC236}">
                <a16:creationId xmlns:a16="http://schemas.microsoft.com/office/drawing/2014/main" xmlns="" id="{4251C794-D8B9-4049-8101-BB7B38E1D4AB}"/>
              </a:ext>
            </a:extLst>
          </p:cNvPr>
          <p:cNvPicPr/>
          <p:nvPr/>
        </p:nvPicPr>
        <p:blipFill>
          <a:blip r:embed="rId5"/>
          <a:stretch>
            <a:fillRect/>
          </a:stretch>
        </p:blipFill>
        <p:spPr>
          <a:xfrm>
            <a:off x="3185036" y="3727938"/>
            <a:ext cx="5730681" cy="2913478"/>
          </a:xfrm>
          <a:prstGeom prst="rect">
            <a:avLst/>
          </a:prstGeom>
        </p:spPr>
      </p:pic>
    </p:spTree>
    <p:extLst>
      <p:ext uri="{BB962C8B-B14F-4D97-AF65-F5344CB8AC3E}">
        <p14:creationId xmlns:p14="http://schemas.microsoft.com/office/powerpoint/2010/main" xmlns="" val="215457360"/>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5FE50C7-0704-7A4F-87C8-75B28656E821}"/>
              </a:ext>
            </a:extLst>
          </p:cNvPr>
          <p:cNvPicPr/>
          <p:nvPr/>
        </p:nvPicPr>
        <p:blipFill>
          <a:blip r:embed="rId2"/>
          <a:stretch>
            <a:fillRect/>
          </a:stretch>
        </p:blipFill>
        <p:spPr>
          <a:xfrm>
            <a:off x="2236764" y="112542"/>
            <a:ext cx="7427741" cy="2349305"/>
          </a:xfrm>
          <a:prstGeom prst="rect">
            <a:avLst/>
          </a:prstGeom>
        </p:spPr>
      </p:pic>
      <p:pic>
        <p:nvPicPr>
          <p:cNvPr id="3" name="图片 2">
            <a:extLst>
              <a:ext uri="{FF2B5EF4-FFF2-40B4-BE49-F238E27FC236}">
                <a16:creationId xmlns:a16="http://schemas.microsoft.com/office/drawing/2014/main" xmlns="" id="{300E028C-8C9C-754D-B9E5-62A7D801B6A8}"/>
              </a:ext>
            </a:extLst>
          </p:cNvPr>
          <p:cNvPicPr/>
          <p:nvPr/>
        </p:nvPicPr>
        <p:blipFill>
          <a:blip r:embed="rId3"/>
          <a:stretch>
            <a:fillRect/>
          </a:stretch>
        </p:blipFill>
        <p:spPr>
          <a:xfrm>
            <a:off x="2236763" y="2630659"/>
            <a:ext cx="7427741" cy="4121833"/>
          </a:xfrm>
          <a:prstGeom prst="rect">
            <a:avLst/>
          </a:prstGeom>
        </p:spPr>
      </p:pic>
    </p:spTree>
    <p:extLst>
      <p:ext uri="{BB962C8B-B14F-4D97-AF65-F5344CB8AC3E}">
        <p14:creationId xmlns:p14="http://schemas.microsoft.com/office/powerpoint/2010/main" xmlns="" val="4213362309"/>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393D4A2-C718-E54B-8966-E1DDA15513EE}"/>
              </a:ext>
            </a:extLst>
          </p:cNvPr>
          <p:cNvPicPr/>
          <p:nvPr/>
        </p:nvPicPr>
        <p:blipFill>
          <a:blip r:embed="rId2"/>
          <a:stretch>
            <a:fillRect/>
          </a:stretch>
        </p:blipFill>
        <p:spPr>
          <a:xfrm>
            <a:off x="3207434" y="0"/>
            <a:ext cx="5596059" cy="3412109"/>
          </a:xfrm>
          <a:prstGeom prst="rect">
            <a:avLst/>
          </a:prstGeom>
        </p:spPr>
      </p:pic>
      <p:pic>
        <p:nvPicPr>
          <p:cNvPr id="3" name="图片 2">
            <a:extLst>
              <a:ext uri="{FF2B5EF4-FFF2-40B4-BE49-F238E27FC236}">
                <a16:creationId xmlns:a16="http://schemas.microsoft.com/office/drawing/2014/main" xmlns="" id="{CFD87437-E1E5-DF42-846B-54C29E16C60A}"/>
              </a:ext>
            </a:extLst>
          </p:cNvPr>
          <p:cNvPicPr/>
          <p:nvPr/>
        </p:nvPicPr>
        <p:blipFill>
          <a:blip r:embed="rId3"/>
          <a:stretch>
            <a:fillRect/>
          </a:stretch>
        </p:blipFill>
        <p:spPr>
          <a:xfrm>
            <a:off x="3207434" y="3412110"/>
            <a:ext cx="5596059" cy="2132587"/>
          </a:xfrm>
          <a:prstGeom prst="rect">
            <a:avLst/>
          </a:prstGeom>
        </p:spPr>
      </p:pic>
      <p:pic>
        <p:nvPicPr>
          <p:cNvPr id="4" name="图片 3">
            <a:extLst>
              <a:ext uri="{FF2B5EF4-FFF2-40B4-BE49-F238E27FC236}">
                <a16:creationId xmlns:a16="http://schemas.microsoft.com/office/drawing/2014/main" xmlns="" id="{702647A9-E666-8A41-9237-A47663F196F6}"/>
              </a:ext>
            </a:extLst>
          </p:cNvPr>
          <p:cNvPicPr/>
          <p:nvPr/>
        </p:nvPicPr>
        <p:blipFill>
          <a:blip r:embed="rId4"/>
          <a:stretch>
            <a:fillRect/>
          </a:stretch>
        </p:blipFill>
        <p:spPr>
          <a:xfrm>
            <a:off x="3207434" y="5544698"/>
            <a:ext cx="5596059" cy="1313302"/>
          </a:xfrm>
          <a:prstGeom prst="rect">
            <a:avLst/>
          </a:prstGeom>
        </p:spPr>
      </p:pic>
    </p:spTree>
    <p:extLst>
      <p:ext uri="{BB962C8B-B14F-4D97-AF65-F5344CB8AC3E}">
        <p14:creationId xmlns:p14="http://schemas.microsoft.com/office/powerpoint/2010/main" xmlns="" val="4076018453"/>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358E045-85AD-45B7-8BDD-918279D28791}"/>
              </a:ext>
            </a:extLst>
          </p:cNvPr>
          <p:cNvPicPr>
            <a:picLocks noChangeAspect="1"/>
          </p:cNvPicPr>
          <p:nvPr/>
        </p:nvPicPr>
        <p:blipFill>
          <a:blip r:embed="rId3">
            <a:extLst>
              <a:ext uri="{28A0092B-C50C-407E-A947-70E740481C1C}">
                <a14:useLocalDpi xmlns:a14="http://schemas.microsoft.com/office/drawing/2010/main" xmlns="" val="0"/>
              </a:ext>
            </a:extLst>
          </a:blip>
          <a:srcRect l="23219" r="23219"/>
          <a:stretch/>
        </p:blipFill>
        <p:spPr>
          <a:xfrm>
            <a:off x="-3934" y="0"/>
            <a:ext cx="6367027" cy="6858000"/>
          </a:xfrm>
          <a:prstGeom prst="rect">
            <a:avLst/>
          </a:prstGeom>
        </p:spPr>
      </p:pic>
      <p:sp>
        <p:nvSpPr>
          <p:cNvPr id="18" name="矩形 17">
            <a:extLst>
              <a:ext uri="{FF2B5EF4-FFF2-40B4-BE49-F238E27FC236}">
                <a16:creationId xmlns:a16="http://schemas.microsoft.com/office/drawing/2014/main" xmlns="" id="{C818A2DC-4591-4E73-AC38-B97CDD369168}"/>
              </a:ext>
            </a:extLst>
          </p:cNvPr>
          <p:cNvSpPr/>
          <p:nvPr/>
        </p:nvSpPr>
        <p:spPr>
          <a:xfrm>
            <a:off x="-3934" y="0"/>
            <a:ext cx="6363094" cy="6858000"/>
          </a:xfrm>
          <a:prstGeom prst="rect">
            <a:avLst/>
          </a:prstGeom>
          <a:gradFill>
            <a:gsLst>
              <a:gs pos="0">
                <a:srgbClr val="E6E6E6">
                  <a:alpha val="10000"/>
                </a:srgbClr>
              </a:gs>
              <a:gs pos="68000">
                <a:srgbClr val="44546A">
                  <a:alpha val="80000"/>
                </a:srgbClr>
              </a:gs>
              <a:gs pos="100000">
                <a:schemeClr val="accent5">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xmlns="" id="{796FC0F7-4CF4-4FAA-8D75-20F8086385C0}"/>
              </a:ext>
            </a:extLst>
          </p:cNvPr>
          <p:cNvSpPr txBox="1">
            <a:spLocks/>
          </p:cNvSpPr>
          <p:nvPr/>
        </p:nvSpPr>
        <p:spPr>
          <a:xfrm>
            <a:off x="5420411" y="1013037"/>
            <a:ext cx="3449955" cy="1015663"/>
          </a:xfrm>
          <a:prstGeom prst="rect">
            <a:avLst/>
          </a:prstGeom>
          <a:noFill/>
        </p:spPr>
        <p:txBody>
          <a:bodyPr vert="horz" wrap="square" lIns="91440" tIns="45720" rIns="91440" bIns="45720" numCol="1" anchor="t">
            <a:spAutoFit/>
          </a:bodyPr>
          <a:lstStyle/>
          <a:p>
            <a:pPr marL="0" indent="0" algn="l" defTabSz="914400" eaLnBrk="0" fontAlgn="auto" latinLnBrk="0">
              <a:lnSpc>
                <a:spcPct val="100000"/>
              </a:lnSpc>
              <a:spcBef>
                <a:spcPts val="0"/>
              </a:spcBef>
              <a:spcAft>
                <a:spcPts val="0"/>
              </a:spcAft>
              <a:buFontTx/>
              <a:buNone/>
            </a:pPr>
            <a:r>
              <a:rPr lang="zh-CN" altLang="en-US" sz="6000" b="1" cap="none" dirty="0">
                <a:solidFill>
                  <a:schemeClr val="accent1">
                    <a:lumMod val="75000"/>
                  </a:schemeClr>
                </a:solidFill>
                <a:latin typeface="Microsoft YaHei" panose="020B0503020204020204" pitchFamily="34" charset="-122"/>
                <a:ea typeface="Microsoft YaHei" panose="020B0503020204020204" pitchFamily="34" charset="-122"/>
              </a:rPr>
              <a:t>目  录</a:t>
            </a:r>
            <a:endParaRPr lang="ko-KR" altLang="en-US" sz="6000" b="1" cap="none" dirty="0">
              <a:solidFill>
                <a:schemeClr val="accent1">
                  <a:lumMod val="75000"/>
                </a:schemeClr>
              </a:solidFill>
              <a:latin typeface="Microsoft YaHei" panose="020B0503020204020204" pitchFamily="34" charset="-122"/>
              <a:ea typeface="微软雅黑" charset="0"/>
            </a:endParaRPr>
          </a:p>
        </p:txBody>
      </p:sp>
      <p:cxnSp>
        <p:nvCxnSpPr>
          <p:cNvPr id="7" name="直接连接符 6">
            <a:extLst>
              <a:ext uri="{FF2B5EF4-FFF2-40B4-BE49-F238E27FC236}">
                <a16:creationId xmlns:a16="http://schemas.microsoft.com/office/drawing/2014/main" xmlns="" id="{0F70F301-F839-4E50-878A-F56A28874DDD}"/>
              </a:ext>
            </a:extLst>
          </p:cNvPr>
          <p:cNvCxnSpPr>
            <a:cxnSpLocks/>
          </p:cNvCxnSpPr>
          <p:nvPr/>
        </p:nvCxnSpPr>
        <p:spPr>
          <a:xfrm>
            <a:off x="5172704" y="2066117"/>
            <a:ext cx="5512857" cy="0"/>
          </a:xfrm>
          <a:prstGeom prst="line">
            <a:avLst/>
          </a:prstGeom>
          <a:ln w="38100">
            <a:solidFill>
              <a:schemeClr val="accent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xmlns="" id="{D1E1EE47-92C3-4927-B345-385EC7C06627}"/>
              </a:ext>
            </a:extLst>
          </p:cNvPr>
          <p:cNvSpPr/>
          <p:nvPr/>
        </p:nvSpPr>
        <p:spPr>
          <a:xfrm>
            <a:off x="5420411" y="2433343"/>
            <a:ext cx="942681" cy="50904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ltLang="zh-CN" sz="3600" dirty="0">
                <a:solidFill>
                  <a:schemeClr val="bg1"/>
                </a:solidFill>
                <a:latin typeface="Microsoft YaHei" panose="020B0503020204020204" pitchFamily="34" charset="-122"/>
                <a:ea typeface="Microsoft YaHei" panose="020B0503020204020204" pitchFamily="34" charset="-122"/>
              </a:rPr>
              <a:t>01</a:t>
            </a: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0" name="文本框 9">
            <a:extLst>
              <a:ext uri="{FF2B5EF4-FFF2-40B4-BE49-F238E27FC236}">
                <a16:creationId xmlns:a16="http://schemas.microsoft.com/office/drawing/2014/main" xmlns="" id="{90015AE8-EEF7-4AF6-9F09-CC0ECC34EF01}"/>
              </a:ext>
            </a:extLst>
          </p:cNvPr>
          <p:cNvSpPr txBox="1">
            <a:spLocks/>
          </p:cNvSpPr>
          <p:nvPr/>
        </p:nvSpPr>
        <p:spPr>
          <a:xfrm>
            <a:off x="6359159" y="3533833"/>
            <a:ext cx="4402317" cy="584775"/>
          </a:xfrm>
          <a:prstGeom prst="rect">
            <a:avLst/>
          </a:prstGeom>
          <a:noFill/>
        </p:spPr>
        <p:txBody>
          <a:bodyPr vert="horz" wrap="square" lIns="91440" tIns="45720" rIns="91440" bIns="45720" numCol="1" anchor="t">
            <a:spAutoFit/>
          </a:bodyPr>
          <a:lstStyle/>
          <a:p>
            <a:pPr eaLnBrk="0"/>
            <a:r>
              <a:rPr lang="zh-CN" altLang="en-US" sz="3200" dirty="0">
                <a:solidFill>
                  <a:schemeClr val="accent1">
                    <a:lumMod val="75000"/>
                  </a:schemeClr>
                </a:solidFill>
                <a:latin typeface="Microsoft YaHei" panose="020B0503020204020204" pitchFamily="34" charset="-122"/>
                <a:ea typeface="Microsoft YaHei" panose="020B0503020204020204" pitchFamily="34" charset="-122"/>
              </a:rPr>
              <a:t>校内评审流程方案</a:t>
            </a:r>
            <a:endParaRPr lang="en-US" altLang="zh-CN" sz="3200" dirty="0">
              <a:solidFill>
                <a:schemeClr val="accent1">
                  <a:lumMod val="75000"/>
                </a:schemeClr>
              </a:solidFill>
              <a:latin typeface="Microsoft YaHei" panose="020B0503020204020204" pitchFamily="34" charset="-122"/>
              <a:ea typeface="Microsoft YaHei" panose="020B0503020204020204" pitchFamily="34" charset="-122"/>
            </a:endParaRPr>
          </a:p>
        </p:txBody>
      </p:sp>
      <p:sp>
        <p:nvSpPr>
          <p:cNvPr id="11" name="矩形 10">
            <a:extLst>
              <a:ext uri="{FF2B5EF4-FFF2-40B4-BE49-F238E27FC236}">
                <a16:creationId xmlns:a16="http://schemas.microsoft.com/office/drawing/2014/main" xmlns="" id="{DC02714E-38B8-4514-8915-E02999418649}"/>
              </a:ext>
            </a:extLst>
          </p:cNvPr>
          <p:cNvSpPr/>
          <p:nvPr/>
        </p:nvSpPr>
        <p:spPr>
          <a:xfrm>
            <a:off x="5416478" y="3537549"/>
            <a:ext cx="942681" cy="5409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ltLang="zh-CN" sz="3600" dirty="0">
                <a:solidFill>
                  <a:schemeClr val="bg1"/>
                </a:solidFill>
                <a:latin typeface="Microsoft YaHei" panose="020B0503020204020204" pitchFamily="34" charset="-122"/>
                <a:ea typeface="Microsoft YaHei" panose="020B0503020204020204" pitchFamily="34" charset="-122"/>
              </a:rPr>
              <a:t>02</a:t>
            </a: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2" name="文本框 11">
            <a:extLst>
              <a:ext uri="{FF2B5EF4-FFF2-40B4-BE49-F238E27FC236}">
                <a16:creationId xmlns:a16="http://schemas.microsoft.com/office/drawing/2014/main" xmlns="" id="{C67DB3D9-8942-4755-9CAD-CC393D57970F}"/>
              </a:ext>
            </a:extLst>
          </p:cNvPr>
          <p:cNvSpPr txBox="1">
            <a:spLocks/>
          </p:cNvSpPr>
          <p:nvPr/>
        </p:nvSpPr>
        <p:spPr>
          <a:xfrm>
            <a:off x="6323169" y="4586040"/>
            <a:ext cx="4402317" cy="584775"/>
          </a:xfrm>
          <a:prstGeom prst="rect">
            <a:avLst/>
          </a:prstGeom>
          <a:noFill/>
        </p:spPr>
        <p:txBody>
          <a:bodyPr vert="horz" wrap="square" lIns="91440" tIns="45720" rIns="91440" bIns="45720" numCol="1" anchor="t">
            <a:spAutoFit/>
          </a:bodyPr>
          <a:lstStyle/>
          <a:p>
            <a:pPr marL="0" indent="0" algn="l" defTabSz="914400" eaLnBrk="0" fontAlgn="auto" latinLnBrk="0">
              <a:lnSpc>
                <a:spcPct val="100000"/>
              </a:lnSpc>
              <a:spcBef>
                <a:spcPts val="0"/>
              </a:spcBef>
              <a:spcAft>
                <a:spcPts val="0"/>
              </a:spcAft>
              <a:buFontTx/>
              <a:buNone/>
            </a:pPr>
            <a:r>
              <a:rPr lang="zh-CN" altLang="en-US" sz="3200" cap="none" dirty="0">
                <a:solidFill>
                  <a:schemeClr val="accent1">
                    <a:lumMod val="75000"/>
                  </a:schemeClr>
                </a:solidFill>
                <a:latin typeface="Microsoft YaHei" panose="020B0503020204020204" pitchFamily="34" charset="-122"/>
                <a:ea typeface="Microsoft YaHei" panose="020B0503020204020204" pitchFamily="34" charset="-122"/>
              </a:rPr>
              <a:t>材料准备注意事项</a:t>
            </a:r>
            <a:endParaRPr lang="en-US" altLang="zh-CN" sz="3200" cap="none" dirty="0">
              <a:solidFill>
                <a:schemeClr val="accent1">
                  <a:lumMod val="75000"/>
                </a:schemeClr>
              </a:solidFill>
              <a:latin typeface="Microsoft YaHei" panose="020B0503020204020204" pitchFamily="34" charset="-122"/>
              <a:ea typeface="Microsoft YaHei" panose="020B0503020204020204" pitchFamily="34" charset="-122"/>
            </a:endParaRPr>
          </a:p>
        </p:txBody>
      </p:sp>
      <p:sp>
        <p:nvSpPr>
          <p:cNvPr id="13" name="矩形 12">
            <a:extLst>
              <a:ext uri="{FF2B5EF4-FFF2-40B4-BE49-F238E27FC236}">
                <a16:creationId xmlns:a16="http://schemas.microsoft.com/office/drawing/2014/main" xmlns="" id="{70A8F61E-B1D6-4CB8-8870-1360949AF895}"/>
              </a:ext>
            </a:extLst>
          </p:cNvPr>
          <p:cNvSpPr/>
          <p:nvPr/>
        </p:nvSpPr>
        <p:spPr>
          <a:xfrm>
            <a:off x="5416477" y="4662275"/>
            <a:ext cx="942681" cy="50904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ltLang="zh-CN" sz="3600" dirty="0">
                <a:solidFill>
                  <a:schemeClr val="bg1"/>
                </a:solidFill>
                <a:latin typeface="Microsoft YaHei" panose="020B0503020204020204" pitchFamily="34" charset="-122"/>
                <a:ea typeface="Microsoft YaHei" panose="020B0503020204020204" pitchFamily="34" charset="-122"/>
              </a:rPr>
              <a:t>03</a:t>
            </a: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4" name="文本框 13">
            <a:extLst>
              <a:ext uri="{FF2B5EF4-FFF2-40B4-BE49-F238E27FC236}">
                <a16:creationId xmlns:a16="http://schemas.microsoft.com/office/drawing/2014/main" xmlns="" id="{E5B92C99-C251-477E-8D58-F653C6B6AD4F}"/>
              </a:ext>
            </a:extLst>
          </p:cNvPr>
          <p:cNvSpPr txBox="1">
            <a:spLocks/>
          </p:cNvSpPr>
          <p:nvPr/>
        </p:nvSpPr>
        <p:spPr>
          <a:xfrm>
            <a:off x="6359159" y="5717220"/>
            <a:ext cx="4402317" cy="584775"/>
          </a:xfrm>
          <a:prstGeom prst="rect">
            <a:avLst/>
          </a:prstGeom>
          <a:noFill/>
        </p:spPr>
        <p:txBody>
          <a:bodyPr vert="horz" wrap="square" lIns="91440" tIns="45720" rIns="91440" bIns="45720" numCol="1" anchor="t">
            <a:spAutoFit/>
          </a:bodyPr>
          <a:lstStyle/>
          <a:p>
            <a:pPr marL="0" indent="0" algn="l" defTabSz="914400" eaLnBrk="0" fontAlgn="auto" latinLnBrk="0">
              <a:lnSpc>
                <a:spcPct val="100000"/>
              </a:lnSpc>
              <a:spcBef>
                <a:spcPts val="0"/>
              </a:spcBef>
              <a:spcAft>
                <a:spcPts val="0"/>
              </a:spcAft>
              <a:buFontTx/>
              <a:buNone/>
            </a:pPr>
            <a:r>
              <a:rPr lang="zh-CN" altLang="en-US" sz="3200" dirty="0">
                <a:solidFill>
                  <a:schemeClr val="accent1">
                    <a:lumMod val="75000"/>
                  </a:schemeClr>
                </a:solidFill>
                <a:latin typeface="Microsoft YaHei" panose="020B0503020204020204" pitchFamily="34" charset="-122"/>
                <a:ea typeface="Microsoft YaHei" panose="020B0503020204020204" pitchFamily="34" charset="-122"/>
              </a:rPr>
              <a:t>具体操作演示</a:t>
            </a:r>
            <a:endParaRPr lang="en-US" altLang="zh-CN" sz="3200" cap="none" dirty="0">
              <a:solidFill>
                <a:schemeClr val="accent1">
                  <a:lumMod val="75000"/>
                </a:schemeClr>
              </a:solidFill>
              <a:latin typeface="Microsoft YaHei" panose="020B0503020204020204" pitchFamily="34" charset="-122"/>
              <a:ea typeface="Microsoft YaHei" panose="020B0503020204020204" pitchFamily="34" charset="-122"/>
            </a:endParaRPr>
          </a:p>
        </p:txBody>
      </p:sp>
      <p:sp>
        <p:nvSpPr>
          <p:cNvPr id="15" name="矩形 14">
            <a:extLst>
              <a:ext uri="{FF2B5EF4-FFF2-40B4-BE49-F238E27FC236}">
                <a16:creationId xmlns:a16="http://schemas.microsoft.com/office/drawing/2014/main" xmlns="" id="{2FC6594F-19EB-1B4E-A767-19CC2B21C301}"/>
              </a:ext>
            </a:extLst>
          </p:cNvPr>
          <p:cNvSpPr/>
          <p:nvPr/>
        </p:nvSpPr>
        <p:spPr>
          <a:xfrm>
            <a:off x="5416477" y="5755087"/>
            <a:ext cx="942681" cy="50904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ltLang="zh-CN" sz="3600" dirty="0">
                <a:solidFill>
                  <a:schemeClr val="bg1"/>
                </a:solidFill>
                <a:latin typeface="Microsoft YaHei" panose="020B0503020204020204" pitchFamily="34" charset="-122"/>
                <a:ea typeface="Microsoft YaHei" panose="020B0503020204020204" pitchFamily="34" charset="-122"/>
              </a:rPr>
              <a:t>04</a:t>
            </a: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2" name="文本框 1">
            <a:extLst>
              <a:ext uri="{FF2B5EF4-FFF2-40B4-BE49-F238E27FC236}">
                <a16:creationId xmlns:a16="http://schemas.microsoft.com/office/drawing/2014/main" xmlns="" id="{EB1FBDF8-BFDF-4B4E-9F8F-E832F1D03F45}"/>
              </a:ext>
            </a:extLst>
          </p:cNvPr>
          <p:cNvSpPr txBox="1"/>
          <p:nvPr/>
        </p:nvSpPr>
        <p:spPr>
          <a:xfrm>
            <a:off x="6265013" y="2441524"/>
            <a:ext cx="4558553" cy="584775"/>
          </a:xfrm>
          <a:prstGeom prst="rect">
            <a:avLst/>
          </a:prstGeom>
          <a:noFill/>
        </p:spPr>
        <p:txBody>
          <a:bodyPr wrap="square" rtlCol="0">
            <a:spAutoFit/>
          </a:bodyPr>
          <a:lstStyle/>
          <a:p>
            <a:r>
              <a:rPr lang="zh-CN" altLang="en-US" sz="3200" dirty="0">
                <a:solidFill>
                  <a:schemeClr val="accent1">
                    <a:lumMod val="75000"/>
                  </a:schemeClr>
                </a:solidFill>
                <a:latin typeface="Microsoft YaHei" panose="020B0503020204020204" pitchFamily="34" charset="-122"/>
                <a:ea typeface="Microsoft YaHei" panose="020B0503020204020204" pitchFamily="34" charset="-122"/>
              </a:rPr>
              <a:t>“学在浙大”概况介绍</a:t>
            </a:r>
          </a:p>
        </p:txBody>
      </p:sp>
    </p:spTree>
    <p:extLst>
      <p:ext uri="{BB962C8B-B14F-4D97-AF65-F5344CB8AC3E}">
        <p14:creationId xmlns:p14="http://schemas.microsoft.com/office/powerpoint/2010/main" xmlns="" val="228961711"/>
      </p:ext>
    </p:extLst>
  </p:cSld>
  <p:clrMapOvr>
    <a:masterClrMapping/>
  </p:clrMapOvr>
  <mc:AlternateContent xmlns:mc="http://schemas.openxmlformats.org/markup-compatibility/2006">
    <mc:Choice xmlns:p14="http://schemas.microsoft.com/office/powerpoint/2010/main" xmlns="" Requires="p14">
      <p:transition spd="med" p14:dur="700" advClick="0" advTm="2000">
        <p:fade/>
      </p:transition>
    </mc:Choice>
    <mc:Fallback>
      <p:transition spd="med" advClick="0" advTm="2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r>
              <a:rPr lang="en-US" altLang="zh-CN" dirty="0">
                <a:latin typeface="Noto Serif CJK SC" panose="02020400000000000000" pitchFamily="18" charset="-122"/>
                <a:ea typeface="FZHei-B01S" panose="02010601030101010101" pitchFamily="2" charset="-122"/>
                <a:cs typeface="+mn-ea"/>
                <a:sym typeface="Noto Serif CJK SC" panose="02020400000000000000" pitchFamily="18" charset="-122"/>
              </a:rPr>
              <a:t>+</a:t>
            </a:r>
            <a:endParaRPr lang="zh-CN" altLang="en-US" dirty="0">
              <a:latin typeface="Noto Serif CJK SC" panose="02020400000000000000" pitchFamily="18" charset="-122"/>
              <a:ea typeface="FZHei-B01S" panose="02010601030101010101" pitchFamily="2" charset="-122"/>
              <a:cs typeface="+mn-ea"/>
              <a:sym typeface="Noto Serif CJK SC" panose="02020400000000000000" pitchFamily="18" charset="-122"/>
            </a:endParaRPr>
          </a:p>
        </p:txBody>
      </p:sp>
      <p:pic>
        <p:nvPicPr>
          <p:cNvPr id="25" name="图片占位符 1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242" y="1888121"/>
            <a:ext cx="12177757" cy="2903718"/>
          </a:xfrm>
          <a:prstGeom prst="rect">
            <a:avLst/>
          </a:prstGeom>
        </p:spPr>
      </p:pic>
      <p:sp>
        <p:nvSpPr>
          <p:cNvPr id="26" name="矩形 25"/>
          <p:cNvSpPr/>
          <p:nvPr/>
        </p:nvSpPr>
        <p:spPr>
          <a:xfrm>
            <a:off x="14243" y="1888121"/>
            <a:ext cx="12177756" cy="2903718"/>
          </a:xfrm>
          <a:prstGeom prst="rect">
            <a:avLst/>
          </a:pr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latin typeface="Noto Serif CJK SC" panose="02020400000000000000" pitchFamily="18" charset="-122"/>
              <a:ea typeface="FZHei-B01S" panose="02010601030101010101" pitchFamily="2" charset="-122"/>
              <a:cs typeface="+mn-ea"/>
              <a:sym typeface="Noto Serif CJK SC" panose="02020400000000000000" pitchFamily="18" charset="-122"/>
            </a:endParaRPr>
          </a:p>
        </p:txBody>
      </p:sp>
      <p:sp>
        <p:nvSpPr>
          <p:cNvPr id="28" name="文本框 12"/>
          <p:cNvSpPr txBox="1"/>
          <p:nvPr/>
        </p:nvSpPr>
        <p:spPr>
          <a:xfrm>
            <a:off x="3457018" y="2714565"/>
            <a:ext cx="6609502" cy="1055225"/>
          </a:xfrm>
          <a:prstGeom prst="rect">
            <a:avLst/>
          </a:prstGeom>
          <a:noFill/>
        </p:spPr>
        <p:txBody>
          <a:bodyPr wrap="none" rtlCol="0">
            <a:spAutoFit/>
            <a:scene3d>
              <a:camera prst="orthographicFront"/>
              <a:lightRig rig="threePt" dir="t"/>
            </a:scene3d>
            <a:sp3d contourW="12700"/>
          </a:bodyPr>
          <a:lstStyle/>
          <a:p>
            <a:r>
              <a:rPr lang="zh-CN" altLang="en-US" sz="6257" b="1" dirty="0">
                <a:solidFill>
                  <a:schemeClr val="bg1"/>
                </a:solidFill>
                <a:ea typeface="FZHei-B01S" panose="02010601030101010101" pitchFamily="2" charset="-122"/>
                <a:cs typeface="+mn-ea"/>
              </a:rPr>
              <a:t>材料准备注意事项</a:t>
            </a:r>
            <a:endParaRPr lang="en-US" altLang="zh-CN" sz="6257" b="1" dirty="0">
              <a:solidFill>
                <a:schemeClr val="bg1"/>
              </a:solidFill>
              <a:ea typeface="FZHei-B01S" panose="02010601030101010101" pitchFamily="2" charset="-122"/>
              <a:cs typeface="+mn-ea"/>
            </a:endParaRPr>
          </a:p>
        </p:txBody>
      </p:sp>
      <p:sp>
        <p:nvSpPr>
          <p:cNvPr id="3" name="箭头: 五边形 2">
            <a:extLst>
              <a:ext uri="{FF2B5EF4-FFF2-40B4-BE49-F238E27FC236}">
                <a16:creationId xmlns:a16="http://schemas.microsoft.com/office/drawing/2014/main" xmlns="" id="{BF8629FF-C24B-47EF-8EAC-E8DF16CE0800}"/>
              </a:ext>
            </a:extLst>
          </p:cNvPr>
          <p:cNvSpPr/>
          <p:nvPr/>
        </p:nvSpPr>
        <p:spPr>
          <a:xfrm>
            <a:off x="-1088571" y="1888121"/>
            <a:ext cx="4383314" cy="2903718"/>
          </a:xfrm>
          <a:prstGeom prst="homePlate">
            <a:avLst/>
          </a:prstGeom>
          <a:solidFill>
            <a:schemeClr val="accent1">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60000"/>
                  <a:lumOff val="40000"/>
                </a:schemeClr>
              </a:solidFill>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16" name="文本框 15">
            <a:extLst>
              <a:ext uri="{FF2B5EF4-FFF2-40B4-BE49-F238E27FC236}">
                <a16:creationId xmlns:a16="http://schemas.microsoft.com/office/drawing/2014/main" xmlns="" id="{296F478C-50E2-4609-84F0-B1FFB14958FD}"/>
              </a:ext>
            </a:extLst>
          </p:cNvPr>
          <p:cNvSpPr txBox="1"/>
          <p:nvPr/>
        </p:nvSpPr>
        <p:spPr>
          <a:xfrm>
            <a:off x="1065199" y="2303812"/>
            <a:ext cx="1852569" cy="1802609"/>
          </a:xfrm>
          <a:prstGeom prst="rect">
            <a:avLst/>
          </a:prstGeom>
          <a:noFill/>
        </p:spPr>
        <p:txBody>
          <a:bodyPr wrap="square" lIns="68580" tIns="34290" rIns="68580" bIns="34290" rtlCol="0">
            <a:spAutoFit/>
          </a:bodyPr>
          <a:lstStyle/>
          <a:p>
            <a:pPr algn="l">
              <a:lnSpc>
                <a:spcPct val="130000"/>
              </a:lnSpc>
            </a:pPr>
            <a:r>
              <a:rPr lang="en-US" altLang="zh-CN" sz="9600" dirty="0">
                <a:solidFill>
                  <a:schemeClr val="bg1"/>
                </a:solidFill>
                <a:latin typeface="Noto Serif CJK SC" panose="02020400000000000000" pitchFamily="18" charset="-122"/>
                <a:ea typeface="FZHei-B01S" panose="02010601030101010101" pitchFamily="2" charset="-122"/>
                <a:sym typeface="Noto Serif CJK SC" panose="02020400000000000000" pitchFamily="18" charset="-122"/>
              </a:rPr>
              <a:t>03</a:t>
            </a:r>
          </a:p>
        </p:txBody>
      </p:sp>
    </p:spTree>
    <p:extLst>
      <p:ext uri="{BB962C8B-B14F-4D97-AF65-F5344CB8AC3E}">
        <p14:creationId xmlns:p14="http://schemas.microsoft.com/office/powerpoint/2010/main" xmlns="" val="330792416"/>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DEA543AE-FB67-2042-B491-822C7DE450AE}"/>
              </a:ext>
            </a:extLst>
          </p:cNvPr>
          <p:cNvSpPr/>
          <p:nvPr/>
        </p:nvSpPr>
        <p:spPr>
          <a:xfrm>
            <a:off x="1528696" y="1528075"/>
            <a:ext cx="10017486" cy="461665"/>
          </a:xfrm>
          <a:prstGeom prst="rect">
            <a:avLst/>
          </a:prstGeom>
        </p:spPr>
        <p:txBody>
          <a:bodyPr wrap="none">
            <a:spAutoFit/>
          </a:bodyPr>
          <a:lstStyle/>
          <a:p>
            <a:r>
              <a:rPr lang="en-US" altLang="zh-CN" sz="2400" b="1" dirty="0">
                <a:ea typeface="宋体" panose="02010600030101010101" pitchFamily="2" charset="-122"/>
                <a:cs typeface="Times New Roman" panose="02020603050405020304" pitchFamily="18" charset="0"/>
              </a:rPr>
              <a:t>1</a:t>
            </a:r>
            <a:r>
              <a:rPr lang="zh-CN" altLang="en-US" sz="2400" b="1" dirty="0">
                <a:ea typeface="宋体" panose="02010600030101010101" pitchFamily="2" charset="-122"/>
                <a:cs typeface="Times New Roman" panose="02020603050405020304" pitchFamily="18" charset="0"/>
              </a:rPr>
              <a:t>、文件夹命名：</a:t>
            </a:r>
            <a:r>
              <a:rPr lang="zh-CN" altLang="zh-CN" sz="2400" b="1" dirty="0">
                <a:solidFill>
                  <a:srgbClr val="FF0000"/>
                </a:solidFill>
              </a:rPr>
              <a:t>《</a:t>
            </a:r>
            <a:r>
              <a:rPr lang="zh-CN" altLang="en-US" sz="2400" b="1" dirty="0">
                <a:solidFill>
                  <a:srgbClr val="FF0000"/>
                </a:solidFill>
              </a:rPr>
              <a:t>“思政微课专项”</a:t>
            </a:r>
            <a:r>
              <a:rPr lang="en-US" altLang="zh-CN" sz="2400" b="1" dirty="0">
                <a:solidFill>
                  <a:srgbClr val="FF0000"/>
                </a:solidFill>
              </a:rPr>
              <a:t>+</a:t>
            </a:r>
            <a:r>
              <a:rPr lang="zh-CN" altLang="zh-CN" sz="2400" b="1" dirty="0">
                <a:solidFill>
                  <a:srgbClr val="FF0000"/>
                </a:solidFill>
              </a:rPr>
              <a:t>参赛名称</a:t>
            </a:r>
            <a:r>
              <a:rPr lang="en-US" altLang="zh-CN" sz="2400" b="1" dirty="0">
                <a:solidFill>
                  <a:srgbClr val="FF0000"/>
                </a:solidFill>
              </a:rPr>
              <a:t>+</a:t>
            </a:r>
            <a:r>
              <a:rPr lang="zh-CN" altLang="zh-CN" sz="2400" b="1" dirty="0">
                <a:solidFill>
                  <a:srgbClr val="FF0000"/>
                </a:solidFill>
              </a:rPr>
              <a:t>主讲教师姓名</a:t>
            </a:r>
            <a:r>
              <a:rPr lang="en-US" altLang="zh-CN" sz="2400" b="1" dirty="0">
                <a:solidFill>
                  <a:srgbClr val="FF0000"/>
                </a:solidFill>
              </a:rPr>
              <a:t>+</a:t>
            </a:r>
            <a:r>
              <a:rPr lang="zh-CN" altLang="zh-CN" sz="2400" b="1" dirty="0">
                <a:solidFill>
                  <a:srgbClr val="FF0000"/>
                </a:solidFill>
              </a:rPr>
              <a:t>工号》 </a:t>
            </a:r>
            <a:endParaRPr lang="zh-CN" altLang="en-US" sz="2400" dirty="0"/>
          </a:p>
        </p:txBody>
      </p:sp>
      <p:sp>
        <p:nvSpPr>
          <p:cNvPr id="4" name="矩形 3">
            <a:extLst>
              <a:ext uri="{FF2B5EF4-FFF2-40B4-BE49-F238E27FC236}">
                <a16:creationId xmlns:a16="http://schemas.microsoft.com/office/drawing/2014/main" xmlns="" id="{0F9329E0-B2FE-934C-845F-BE4212CFAC91}"/>
              </a:ext>
            </a:extLst>
          </p:cNvPr>
          <p:cNvSpPr/>
          <p:nvPr/>
        </p:nvSpPr>
        <p:spPr>
          <a:xfrm>
            <a:off x="1528696" y="2334289"/>
            <a:ext cx="8811058" cy="1200329"/>
          </a:xfrm>
          <a:prstGeom prst="rect">
            <a:avLst/>
          </a:prstGeom>
        </p:spPr>
        <p:txBody>
          <a:bodyPr wrap="square">
            <a:spAutoFit/>
          </a:bodyPr>
          <a:lstStyle/>
          <a:p>
            <a:r>
              <a:rPr kumimoji="1" lang="en-US" altLang="zh-CN" sz="2400" b="1" dirty="0"/>
              <a:t>2</a:t>
            </a:r>
            <a:r>
              <a:rPr kumimoji="1" lang="zh-CN" altLang="en-US" sz="2400" b="1" dirty="0"/>
              <a:t>、“学在浙大”单个文件上传不超过</a:t>
            </a:r>
            <a:r>
              <a:rPr kumimoji="1" lang="en-US" altLang="zh-CN" sz="2400" b="1" dirty="0">
                <a:solidFill>
                  <a:srgbClr val="FF0000"/>
                </a:solidFill>
              </a:rPr>
              <a:t>3G</a:t>
            </a:r>
            <a:r>
              <a:rPr kumimoji="1" lang="zh-CN" altLang="en-US" sz="2400" b="1" dirty="0">
                <a:solidFill>
                  <a:srgbClr val="FF0000"/>
                </a:solidFill>
              </a:rPr>
              <a:t>，</a:t>
            </a:r>
            <a:r>
              <a:rPr kumimoji="1" lang="zh-CN" altLang="en-US" sz="2400" b="1" dirty="0"/>
              <a:t>视频支持多种格式</a:t>
            </a:r>
            <a:endParaRPr kumimoji="1" lang="en-US" altLang="zh-CN" sz="2400" b="1" dirty="0"/>
          </a:p>
          <a:p>
            <a:endParaRPr kumimoji="1" lang="en-US" altLang="zh-CN" sz="2400" b="1" dirty="0">
              <a:solidFill>
                <a:srgbClr val="FF0000"/>
              </a:solidFill>
            </a:endParaRPr>
          </a:p>
          <a:p>
            <a:r>
              <a:rPr kumimoji="1" lang="en-US" altLang="zh-CN" sz="2400" b="1" dirty="0"/>
              <a:t>3</a:t>
            </a:r>
            <a:r>
              <a:rPr kumimoji="1" lang="zh-CN" altLang="en-US" sz="2400" b="1" dirty="0"/>
              <a:t>、文件单独上传，</a:t>
            </a:r>
            <a:r>
              <a:rPr kumimoji="1" lang="zh-CN" altLang="en-US" sz="2400" b="1" dirty="0">
                <a:solidFill>
                  <a:srgbClr val="FF0000"/>
                </a:solidFill>
              </a:rPr>
              <a:t>禁止使用压缩包上传</a:t>
            </a:r>
          </a:p>
        </p:txBody>
      </p:sp>
      <p:sp>
        <p:nvSpPr>
          <p:cNvPr id="5" name="矩形 4">
            <a:extLst>
              <a:ext uri="{FF2B5EF4-FFF2-40B4-BE49-F238E27FC236}">
                <a16:creationId xmlns:a16="http://schemas.microsoft.com/office/drawing/2014/main" xmlns="" id="{C004A4F7-DB7E-5548-8A8C-8F20247D2447}"/>
              </a:ext>
            </a:extLst>
          </p:cNvPr>
          <p:cNvSpPr/>
          <p:nvPr/>
        </p:nvSpPr>
        <p:spPr>
          <a:xfrm>
            <a:off x="1528696" y="4032125"/>
            <a:ext cx="4147289" cy="461665"/>
          </a:xfrm>
          <a:prstGeom prst="rect">
            <a:avLst/>
          </a:prstGeom>
        </p:spPr>
        <p:txBody>
          <a:bodyPr wrap="none">
            <a:spAutoFit/>
          </a:bodyPr>
          <a:lstStyle/>
          <a:p>
            <a:r>
              <a:rPr kumimoji="1" lang="en-US" altLang="zh-CN" sz="2400" b="1" dirty="0"/>
              <a:t>4</a:t>
            </a:r>
            <a:r>
              <a:rPr kumimoji="1" lang="zh-CN" altLang="en-US" sz="2400" b="1" dirty="0"/>
              <a:t>、分享对象名称为：</a:t>
            </a:r>
            <a:r>
              <a:rPr kumimoji="1" lang="en-US" altLang="zh-CN" sz="2400" b="1" dirty="0">
                <a:solidFill>
                  <a:srgbClr val="FF0000"/>
                </a:solidFill>
              </a:rPr>
              <a:t>itc0001</a:t>
            </a:r>
            <a:endParaRPr kumimoji="1" lang="zh-CN" altLang="en-US" sz="2400" b="1" dirty="0">
              <a:solidFill>
                <a:srgbClr val="FF0000"/>
              </a:solidFill>
            </a:endParaRPr>
          </a:p>
        </p:txBody>
      </p:sp>
    </p:spTree>
    <p:extLst>
      <p:ext uri="{BB962C8B-B14F-4D97-AF65-F5344CB8AC3E}">
        <p14:creationId xmlns:p14="http://schemas.microsoft.com/office/powerpoint/2010/main" xmlns="" val="3543125323"/>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r>
              <a:rPr lang="en-US" altLang="zh-CN" dirty="0">
                <a:latin typeface="Noto Serif CJK SC" panose="02020400000000000000" pitchFamily="18" charset="-122"/>
                <a:ea typeface="FZHei-B01S" panose="02010601030101010101" pitchFamily="2" charset="-122"/>
                <a:cs typeface="+mn-ea"/>
                <a:sym typeface="Noto Serif CJK SC" panose="02020400000000000000" pitchFamily="18" charset="-122"/>
              </a:rPr>
              <a:t>+</a:t>
            </a:r>
            <a:endParaRPr lang="zh-CN" altLang="en-US" dirty="0">
              <a:latin typeface="Noto Serif CJK SC" panose="02020400000000000000" pitchFamily="18" charset="-122"/>
              <a:ea typeface="FZHei-B01S" panose="02010601030101010101" pitchFamily="2" charset="-122"/>
              <a:cs typeface="+mn-ea"/>
              <a:sym typeface="Noto Serif CJK SC" panose="02020400000000000000" pitchFamily="18" charset="-122"/>
            </a:endParaRPr>
          </a:p>
        </p:txBody>
      </p:sp>
      <p:pic>
        <p:nvPicPr>
          <p:cNvPr id="25" name="图片占位符 1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242" y="1888121"/>
            <a:ext cx="12177757" cy="2903718"/>
          </a:xfrm>
          <a:prstGeom prst="rect">
            <a:avLst/>
          </a:prstGeom>
        </p:spPr>
      </p:pic>
      <p:sp>
        <p:nvSpPr>
          <p:cNvPr id="26" name="矩形 25"/>
          <p:cNvSpPr/>
          <p:nvPr/>
        </p:nvSpPr>
        <p:spPr>
          <a:xfrm>
            <a:off x="14243" y="1888121"/>
            <a:ext cx="12177756" cy="2903718"/>
          </a:xfrm>
          <a:prstGeom prst="rect">
            <a:avLst/>
          </a:pr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latin typeface="Noto Serif CJK SC" panose="02020400000000000000" pitchFamily="18" charset="-122"/>
              <a:ea typeface="FZHei-B01S" panose="02010601030101010101" pitchFamily="2" charset="-122"/>
              <a:cs typeface="+mn-ea"/>
              <a:sym typeface="Noto Serif CJK SC" panose="02020400000000000000" pitchFamily="18" charset="-122"/>
            </a:endParaRPr>
          </a:p>
        </p:txBody>
      </p:sp>
      <p:sp>
        <p:nvSpPr>
          <p:cNvPr id="28" name="文本框 12"/>
          <p:cNvSpPr txBox="1"/>
          <p:nvPr/>
        </p:nvSpPr>
        <p:spPr>
          <a:xfrm>
            <a:off x="3457018" y="2714565"/>
            <a:ext cx="5003293" cy="2018117"/>
          </a:xfrm>
          <a:prstGeom prst="rect">
            <a:avLst/>
          </a:prstGeom>
          <a:noFill/>
        </p:spPr>
        <p:txBody>
          <a:bodyPr wrap="none" rtlCol="0">
            <a:spAutoFit/>
            <a:scene3d>
              <a:camera prst="orthographicFront"/>
              <a:lightRig rig="threePt" dir="t"/>
            </a:scene3d>
            <a:sp3d contourW="12700"/>
          </a:bodyPr>
          <a:lstStyle/>
          <a:p>
            <a:r>
              <a:rPr lang="zh-CN" altLang="en-US" sz="6257" b="1" dirty="0">
                <a:solidFill>
                  <a:schemeClr val="bg1"/>
                </a:solidFill>
                <a:ea typeface="FZHei-B01S" panose="02010601030101010101" pitchFamily="2" charset="-122"/>
                <a:cs typeface="+mn-ea"/>
              </a:rPr>
              <a:t>具体操作演示</a:t>
            </a:r>
            <a:endParaRPr lang="en-US" altLang="zh-CN" sz="6257" b="1" dirty="0">
              <a:solidFill>
                <a:schemeClr val="bg1"/>
              </a:solidFill>
              <a:ea typeface="FZHei-B01S" panose="02010601030101010101" pitchFamily="2" charset="-122"/>
              <a:cs typeface="+mn-ea"/>
            </a:endParaRPr>
          </a:p>
          <a:p>
            <a:endParaRPr lang="en-US" altLang="zh-CN" sz="6257" b="1" dirty="0">
              <a:solidFill>
                <a:schemeClr val="bg1"/>
              </a:solidFill>
              <a:ea typeface="FZHei-B01S" panose="02010601030101010101" pitchFamily="2" charset="-122"/>
              <a:cs typeface="+mn-ea"/>
            </a:endParaRPr>
          </a:p>
        </p:txBody>
      </p:sp>
      <p:sp>
        <p:nvSpPr>
          <p:cNvPr id="3" name="箭头: 五边形 2">
            <a:extLst>
              <a:ext uri="{FF2B5EF4-FFF2-40B4-BE49-F238E27FC236}">
                <a16:creationId xmlns:a16="http://schemas.microsoft.com/office/drawing/2014/main" xmlns="" id="{BF8629FF-C24B-47EF-8EAC-E8DF16CE0800}"/>
              </a:ext>
            </a:extLst>
          </p:cNvPr>
          <p:cNvSpPr/>
          <p:nvPr/>
        </p:nvSpPr>
        <p:spPr>
          <a:xfrm>
            <a:off x="-1088571" y="1888121"/>
            <a:ext cx="4383314" cy="2903718"/>
          </a:xfrm>
          <a:prstGeom prst="homePlate">
            <a:avLst/>
          </a:prstGeom>
          <a:solidFill>
            <a:schemeClr val="accent1">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60000"/>
                  <a:lumOff val="40000"/>
                </a:schemeClr>
              </a:solidFill>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16" name="文本框 15">
            <a:extLst>
              <a:ext uri="{FF2B5EF4-FFF2-40B4-BE49-F238E27FC236}">
                <a16:creationId xmlns:a16="http://schemas.microsoft.com/office/drawing/2014/main" xmlns="" id="{296F478C-50E2-4609-84F0-B1FFB14958FD}"/>
              </a:ext>
            </a:extLst>
          </p:cNvPr>
          <p:cNvSpPr txBox="1"/>
          <p:nvPr/>
        </p:nvSpPr>
        <p:spPr>
          <a:xfrm>
            <a:off x="1065199" y="2303812"/>
            <a:ext cx="1852569" cy="1802609"/>
          </a:xfrm>
          <a:prstGeom prst="rect">
            <a:avLst/>
          </a:prstGeom>
          <a:noFill/>
        </p:spPr>
        <p:txBody>
          <a:bodyPr wrap="square" lIns="68580" tIns="34290" rIns="68580" bIns="34290" rtlCol="0">
            <a:spAutoFit/>
          </a:bodyPr>
          <a:lstStyle/>
          <a:p>
            <a:pPr algn="l">
              <a:lnSpc>
                <a:spcPct val="130000"/>
              </a:lnSpc>
            </a:pPr>
            <a:r>
              <a:rPr lang="en-US" altLang="zh-CN" sz="9600" dirty="0">
                <a:solidFill>
                  <a:schemeClr val="bg1"/>
                </a:solidFill>
                <a:latin typeface="Noto Serif CJK SC" panose="02020400000000000000" pitchFamily="18" charset="-122"/>
                <a:ea typeface="FZHei-B01S" panose="02010601030101010101" pitchFamily="2" charset="-122"/>
                <a:sym typeface="Noto Serif CJK SC" panose="02020400000000000000" pitchFamily="18" charset="-122"/>
              </a:rPr>
              <a:t>04</a:t>
            </a:r>
          </a:p>
        </p:txBody>
      </p:sp>
    </p:spTree>
    <p:extLst>
      <p:ext uri="{BB962C8B-B14F-4D97-AF65-F5344CB8AC3E}">
        <p14:creationId xmlns:p14="http://schemas.microsoft.com/office/powerpoint/2010/main" xmlns="" val="1844912972"/>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4A5A0272-8984-F74C-84F9-CD2D027A30E5}"/>
              </a:ext>
            </a:extLst>
          </p:cNvPr>
          <p:cNvSpPr/>
          <p:nvPr/>
        </p:nvSpPr>
        <p:spPr>
          <a:xfrm>
            <a:off x="1322364" y="3244334"/>
            <a:ext cx="9340948" cy="769441"/>
          </a:xfrm>
          <a:prstGeom prst="rect">
            <a:avLst/>
          </a:prstGeom>
        </p:spPr>
        <p:txBody>
          <a:bodyPr wrap="square">
            <a:spAutoFit/>
          </a:bodyPr>
          <a:lstStyle/>
          <a:p>
            <a:pPr algn="ctr"/>
            <a:r>
              <a:rPr lang="zh-CN" altLang="en-US" sz="4400" b="1" dirty="0">
                <a:hlinkClick r:id="rId2"/>
              </a:rPr>
              <a:t>https://courses.zju.edu.cn</a:t>
            </a:r>
            <a:endParaRPr lang="zh-CN" altLang="en-US" sz="4400" b="1" dirty="0"/>
          </a:p>
        </p:txBody>
      </p:sp>
    </p:spTree>
    <p:extLst>
      <p:ext uri="{BB962C8B-B14F-4D97-AF65-F5344CB8AC3E}">
        <p14:creationId xmlns:p14="http://schemas.microsoft.com/office/powerpoint/2010/main" xmlns="" val="1222328586"/>
      </p:ext>
    </p:extLst>
  </p:cSld>
  <p:clrMapOvr>
    <a:masterClrMapping/>
  </p:clrMapOvr>
  <mc:AlternateContent xmlns:mc="http://schemas.openxmlformats.org/markup-compatibility/2006">
    <mc:Choice xmlns:p14="http://schemas.microsoft.com/office/powerpoint/2010/main" xmlns="" Requires="p14">
      <p:transition spd="slow" p14:dur="1250" advClick="0" advTm="0">
        <p:randomBar dir="vert"/>
      </p:transition>
    </mc:Choice>
    <mc:Fallback>
      <p:transition spd="slow" advClick="0" advTm="0">
        <p:randomBar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4">
            <a:extLst>
              <a:ext uri="{28A0092B-C50C-407E-A947-70E740481C1C}">
                <a14:useLocalDpi xmlns:a14="http://schemas.microsoft.com/office/drawing/2010/main" xmlns="" val="0"/>
              </a:ext>
            </a:extLst>
          </a:blip>
          <a:srcRect/>
          <a:stretch/>
        </p:blipFill>
        <p:spPr>
          <a:xfrm>
            <a:off x="-1172819" y="-68854"/>
            <a:ext cx="15865097" cy="6990158"/>
          </a:xfrm>
          <a:prstGeom prst="rect">
            <a:avLst/>
          </a:prstGeom>
        </p:spPr>
      </p:pic>
      <p:pic>
        <p:nvPicPr>
          <p:cNvPr id="21" name="Dirty Dropouts - Unity">
            <a:hlinkClick r:id="" action="ppaction://media"/>
            <a:extLst>
              <a:ext uri="{FF2B5EF4-FFF2-40B4-BE49-F238E27FC236}">
                <a16:creationId xmlns:a16="http://schemas.microsoft.com/office/drawing/2014/main" xmlns="" id="{3A1ECAE3-80B5-499E-8F42-35305EA3BA32}"/>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709249" y="-2757901"/>
            <a:ext cx="609600" cy="609600"/>
          </a:xfrm>
          <a:prstGeom prst="rect">
            <a:avLst/>
          </a:prstGeom>
        </p:spPr>
      </p:pic>
      <p:sp>
        <p:nvSpPr>
          <p:cNvPr id="2" name="矩形 1"/>
          <p:cNvSpPr/>
          <p:nvPr/>
        </p:nvSpPr>
        <p:spPr>
          <a:xfrm>
            <a:off x="-8452" y="1689772"/>
            <a:ext cx="12192000" cy="685800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箭头: 五边形 31">
            <a:extLst>
              <a:ext uri="{FF2B5EF4-FFF2-40B4-BE49-F238E27FC236}">
                <a16:creationId xmlns:a16="http://schemas.microsoft.com/office/drawing/2014/main" xmlns="" id="{46270F9F-ADDB-46DE-8A36-F9741DEAA6AE}"/>
              </a:ext>
            </a:extLst>
          </p:cNvPr>
          <p:cNvSpPr/>
          <p:nvPr/>
        </p:nvSpPr>
        <p:spPr>
          <a:xfrm>
            <a:off x="8452" y="0"/>
            <a:ext cx="8210550" cy="6858000"/>
          </a:xfrm>
          <a:prstGeom prst="homePlate">
            <a:avLst/>
          </a:prstGeom>
          <a:solidFill>
            <a:schemeClr val="accent1">
              <a:lumMod val="60000"/>
              <a:lumOff val="4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33" name="平行四边形 32">
            <a:extLst>
              <a:ext uri="{FF2B5EF4-FFF2-40B4-BE49-F238E27FC236}">
                <a16:creationId xmlns:a16="http://schemas.microsoft.com/office/drawing/2014/main" xmlns="" id="{2C886477-3494-40CB-AEA5-6B5644894660}"/>
              </a:ext>
            </a:extLst>
          </p:cNvPr>
          <p:cNvSpPr/>
          <p:nvPr/>
        </p:nvSpPr>
        <p:spPr>
          <a:xfrm rot="2534807">
            <a:off x="10154438" y="-638921"/>
            <a:ext cx="1630179" cy="11515387"/>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34" name="平行四边形 33">
            <a:extLst>
              <a:ext uri="{FF2B5EF4-FFF2-40B4-BE49-F238E27FC236}">
                <a16:creationId xmlns:a16="http://schemas.microsoft.com/office/drawing/2014/main" xmlns="" id="{884AC1FB-DC70-4100-8014-832A24D00EDF}"/>
              </a:ext>
            </a:extLst>
          </p:cNvPr>
          <p:cNvSpPr/>
          <p:nvPr/>
        </p:nvSpPr>
        <p:spPr>
          <a:xfrm rot="18808335">
            <a:off x="10239963" y="-4139561"/>
            <a:ext cx="1528591" cy="11515387"/>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35" name="TextBox 10">
            <a:extLst>
              <a:ext uri="{FF2B5EF4-FFF2-40B4-BE49-F238E27FC236}">
                <a16:creationId xmlns:a16="http://schemas.microsoft.com/office/drawing/2014/main" xmlns="" id="{CA9AA408-5F63-4792-AB9A-AC588C56A45A}"/>
              </a:ext>
            </a:extLst>
          </p:cNvPr>
          <p:cNvSpPr txBox="1"/>
          <p:nvPr/>
        </p:nvSpPr>
        <p:spPr>
          <a:xfrm>
            <a:off x="2795409" y="2786056"/>
            <a:ext cx="3407064" cy="1280338"/>
          </a:xfrm>
          <a:prstGeom prst="rect">
            <a:avLst/>
          </a:prstGeom>
          <a:noFill/>
        </p:spPr>
        <p:txBody>
          <a:bodyPr wrap="none" lIns="48757" tIns="24378" rIns="48757" bIns="24378">
            <a:spAutoFit/>
          </a:bodyPr>
          <a:lstStyle/>
          <a:p>
            <a:r>
              <a:rPr lang="zh-CN" altLang="en-US" sz="8000" b="1" spc="6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Noto Serif CJK SC" panose="02020400000000000000" pitchFamily="18" charset="-122"/>
              </a:rPr>
              <a:t>谢谢！</a:t>
            </a:r>
          </a:p>
        </p:txBody>
      </p:sp>
    </p:spTree>
    <p:extLst>
      <p:ext uri="{BB962C8B-B14F-4D97-AF65-F5344CB8AC3E}">
        <p14:creationId xmlns:p14="http://schemas.microsoft.com/office/powerpoint/2010/main" xmlns="" val="4111003218"/>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video>
              <p:cMediaNode vol="80000" numSld="999" showWhenStopped="0">
                <p:cTn id="2" repeatCount="indefinite" fill="remove" display="0">
                  <p:stCondLst>
                    <p:cond delay="indefinite"/>
                  </p:stCondLst>
                  <p:endCondLst>
                    <p:cond evt="onStopAudio" delay="0">
                      <p:tgtEl>
                        <p:sldTgt/>
                      </p:tgtEl>
                    </p:cond>
                  </p:endCondLst>
                </p:cTn>
                <p:tgtEl>
                  <p:spTgt spid="2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r>
              <a:rPr lang="en-US" altLang="zh-CN" dirty="0">
                <a:latin typeface="Noto Serif CJK SC" panose="02020400000000000000" pitchFamily="18" charset="-122"/>
                <a:ea typeface="FZHei-B01S" panose="02010601030101010101" pitchFamily="2" charset="-122"/>
                <a:cs typeface="+mn-ea"/>
                <a:sym typeface="Noto Serif CJK SC" panose="02020400000000000000" pitchFamily="18" charset="-122"/>
              </a:rPr>
              <a:t>+</a:t>
            </a:r>
            <a:endParaRPr lang="zh-CN" altLang="en-US" dirty="0">
              <a:latin typeface="Noto Serif CJK SC" panose="02020400000000000000" pitchFamily="18" charset="-122"/>
              <a:ea typeface="FZHei-B01S" panose="02010601030101010101" pitchFamily="2" charset="-122"/>
              <a:cs typeface="+mn-ea"/>
              <a:sym typeface="Noto Serif CJK SC" panose="02020400000000000000" pitchFamily="18" charset="-122"/>
            </a:endParaRPr>
          </a:p>
        </p:txBody>
      </p:sp>
      <p:pic>
        <p:nvPicPr>
          <p:cNvPr id="25" name="图片占位符 1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242" y="1888121"/>
            <a:ext cx="12177757" cy="2903718"/>
          </a:xfrm>
          <a:prstGeom prst="rect">
            <a:avLst/>
          </a:prstGeom>
        </p:spPr>
      </p:pic>
      <p:sp>
        <p:nvSpPr>
          <p:cNvPr id="26" name="矩形 25"/>
          <p:cNvSpPr/>
          <p:nvPr/>
        </p:nvSpPr>
        <p:spPr>
          <a:xfrm>
            <a:off x="14243" y="1888121"/>
            <a:ext cx="12177756" cy="2903718"/>
          </a:xfrm>
          <a:prstGeom prst="rect">
            <a:avLst/>
          </a:pr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latin typeface="Noto Serif CJK SC" panose="02020400000000000000" pitchFamily="18" charset="-122"/>
              <a:ea typeface="FZHei-B01S" panose="02010601030101010101" pitchFamily="2" charset="-122"/>
              <a:cs typeface="+mn-ea"/>
              <a:sym typeface="Noto Serif CJK SC" panose="02020400000000000000" pitchFamily="18" charset="-122"/>
            </a:endParaRPr>
          </a:p>
        </p:txBody>
      </p:sp>
      <p:sp>
        <p:nvSpPr>
          <p:cNvPr id="28" name="文本框 12"/>
          <p:cNvSpPr txBox="1"/>
          <p:nvPr/>
        </p:nvSpPr>
        <p:spPr>
          <a:xfrm>
            <a:off x="2917768" y="2677183"/>
            <a:ext cx="8215711" cy="1055225"/>
          </a:xfrm>
          <a:prstGeom prst="rect">
            <a:avLst/>
          </a:prstGeom>
          <a:noFill/>
        </p:spPr>
        <p:txBody>
          <a:bodyPr wrap="none" rtlCol="0">
            <a:spAutoFit/>
            <a:scene3d>
              <a:camera prst="orthographicFront"/>
              <a:lightRig rig="threePt" dir="t"/>
            </a:scene3d>
            <a:sp3d contourW="12700"/>
          </a:bodyPr>
          <a:lstStyle/>
          <a:p>
            <a:r>
              <a:rPr lang="zh-CN" altLang="en-US" sz="6257" b="1" dirty="0">
                <a:solidFill>
                  <a:schemeClr val="bg1"/>
                </a:solidFill>
                <a:ea typeface="FZHei-B01S" panose="02010601030101010101" pitchFamily="2" charset="-122"/>
                <a:cs typeface="+mn-ea"/>
              </a:rPr>
              <a:t>“学在浙大”概况介绍</a:t>
            </a:r>
            <a:endParaRPr lang="en-US" altLang="zh-CN" sz="6257" b="1" dirty="0">
              <a:solidFill>
                <a:schemeClr val="bg1"/>
              </a:solidFill>
              <a:ea typeface="FZHei-B01S" panose="02010601030101010101" pitchFamily="2" charset="-122"/>
              <a:cs typeface="+mn-ea"/>
            </a:endParaRPr>
          </a:p>
        </p:txBody>
      </p:sp>
      <p:sp>
        <p:nvSpPr>
          <p:cNvPr id="3" name="箭头: 五边形 2">
            <a:extLst>
              <a:ext uri="{FF2B5EF4-FFF2-40B4-BE49-F238E27FC236}">
                <a16:creationId xmlns:a16="http://schemas.microsoft.com/office/drawing/2014/main" xmlns="" id="{BF8629FF-C24B-47EF-8EAC-E8DF16CE0800}"/>
              </a:ext>
            </a:extLst>
          </p:cNvPr>
          <p:cNvSpPr/>
          <p:nvPr/>
        </p:nvSpPr>
        <p:spPr>
          <a:xfrm>
            <a:off x="-1088571" y="1888121"/>
            <a:ext cx="4383314" cy="2903718"/>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16" name="文本框 15">
            <a:extLst>
              <a:ext uri="{FF2B5EF4-FFF2-40B4-BE49-F238E27FC236}">
                <a16:creationId xmlns:a16="http://schemas.microsoft.com/office/drawing/2014/main" xmlns="" id="{296F478C-50E2-4609-84F0-B1FFB14958FD}"/>
              </a:ext>
            </a:extLst>
          </p:cNvPr>
          <p:cNvSpPr txBox="1"/>
          <p:nvPr/>
        </p:nvSpPr>
        <p:spPr>
          <a:xfrm>
            <a:off x="1065199" y="2303812"/>
            <a:ext cx="1852569" cy="1801968"/>
          </a:xfrm>
          <a:prstGeom prst="rect">
            <a:avLst/>
          </a:prstGeom>
          <a:noFill/>
        </p:spPr>
        <p:txBody>
          <a:bodyPr wrap="square" lIns="68580" tIns="34290" rIns="68580" bIns="34290" rtlCol="0">
            <a:spAutoFit/>
          </a:bodyPr>
          <a:lstStyle/>
          <a:p>
            <a:pPr algn="l">
              <a:lnSpc>
                <a:spcPct val="130000"/>
              </a:lnSpc>
            </a:pPr>
            <a:r>
              <a:rPr lang="en-US" altLang="zh-CN" sz="9600" dirty="0">
                <a:solidFill>
                  <a:schemeClr val="bg1"/>
                </a:solidFill>
                <a:latin typeface="Noto Serif CJK SC" panose="02020400000000000000" pitchFamily="18" charset="-122"/>
                <a:ea typeface="FZHei-B01S" panose="02010601030101010101" pitchFamily="2" charset="-122"/>
                <a:sym typeface="Noto Serif CJK SC" panose="02020400000000000000" pitchFamily="18" charset="-122"/>
              </a:rPr>
              <a:t>01</a:t>
            </a:r>
          </a:p>
        </p:txBody>
      </p:sp>
    </p:spTree>
    <p:extLst>
      <p:ext uri="{BB962C8B-B14F-4D97-AF65-F5344CB8AC3E}">
        <p14:creationId xmlns:p14="http://schemas.microsoft.com/office/powerpoint/2010/main" xmlns="" val="4019043463"/>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ECC9419A-B2B2-2C4C-A1DD-37E9AE291FBE}"/>
              </a:ext>
            </a:extLst>
          </p:cNvPr>
          <p:cNvSpPr txBox="1"/>
          <p:nvPr/>
        </p:nvSpPr>
        <p:spPr>
          <a:xfrm>
            <a:off x="3183039" y="868102"/>
            <a:ext cx="5474826" cy="523220"/>
          </a:xfrm>
          <a:prstGeom prst="rect">
            <a:avLst/>
          </a:prstGeom>
          <a:noFill/>
        </p:spPr>
        <p:txBody>
          <a:bodyPr wrap="square" rtlCol="0">
            <a:spAutoFit/>
          </a:bodyPr>
          <a:lstStyle/>
          <a:p>
            <a:r>
              <a:rPr kumimoji="1" lang="zh-CN" altLang="en-US" sz="2800" b="1" dirty="0"/>
              <a:t>“学在浙大”课程平台概要介绍</a:t>
            </a:r>
          </a:p>
        </p:txBody>
      </p:sp>
      <p:sp>
        <p:nvSpPr>
          <p:cNvPr id="4" name="矩形 3">
            <a:extLst>
              <a:ext uri="{FF2B5EF4-FFF2-40B4-BE49-F238E27FC236}">
                <a16:creationId xmlns:a16="http://schemas.microsoft.com/office/drawing/2014/main" xmlns="" id="{6DEDC60D-CAEA-CD48-AA72-2AD9F23F3BD8}"/>
              </a:ext>
            </a:extLst>
          </p:cNvPr>
          <p:cNvSpPr/>
          <p:nvPr/>
        </p:nvSpPr>
        <p:spPr>
          <a:xfrm>
            <a:off x="555584" y="1689904"/>
            <a:ext cx="5221761" cy="914752"/>
          </a:xfrm>
          <a:prstGeom prst="rect">
            <a:avLst/>
          </a:prstGeom>
          <a:solidFill>
            <a:srgbClr val="03367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zh-CN" altLang="en-US" sz="3200" dirty="0">
                <a:solidFill>
                  <a:schemeClr val="bg1"/>
                </a:solidFill>
                <a:latin typeface="微软雅黑" panose="020B0503020204020204" charset="-122"/>
                <a:ea typeface="微软雅黑" panose="020B0503020204020204" charset="-122"/>
              </a:rPr>
              <a:t>目前课程数</a:t>
            </a:r>
            <a:r>
              <a:rPr lang="en-US" altLang="zh-CN" sz="3200" dirty="0">
                <a:solidFill>
                  <a:schemeClr val="bg1"/>
                </a:solidFill>
                <a:latin typeface="微软雅黑" panose="020B0503020204020204" charset="-122"/>
                <a:ea typeface="微软雅黑" panose="020B0503020204020204" charset="-122"/>
              </a:rPr>
              <a:t>:17300</a:t>
            </a:r>
            <a:r>
              <a:rPr lang="zh-CN" altLang="en-US" sz="3200" dirty="0">
                <a:solidFill>
                  <a:schemeClr val="bg1"/>
                </a:solidFill>
                <a:latin typeface="微软雅黑" panose="020B0503020204020204" charset="-122"/>
                <a:ea typeface="微软雅黑" panose="020B0503020204020204" charset="-122"/>
              </a:rPr>
              <a:t>余门次</a:t>
            </a:r>
          </a:p>
        </p:txBody>
      </p:sp>
      <p:sp>
        <p:nvSpPr>
          <p:cNvPr id="6" name="矩形 5">
            <a:extLst>
              <a:ext uri="{FF2B5EF4-FFF2-40B4-BE49-F238E27FC236}">
                <a16:creationId xmlns:a16="http://schemas.microsoft.com/office/drawing/2014/main" xmlns="" id="{7DD7C5BE-7FFD-0E4F-ACA1-D485D40FE194}"/>
              </a:ext>
            </a:extLst>
          </p:cNvPr>
          <p:cNvSpPr/>
          <p:nvPr/>
        </p:nvSpPr>
        <p:spPr>
          <a:xfrm>
            <a:off x="555585" y="2903238"/>
            <a:ext cx="5221760" cy="914752"/>
          </a:xfrm>
          <a:prstGeom prst="rect">
            <a:avLst/>
          </a:prstGeom>
          <a:solidFill>
            <a:srgbClr val="03367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zh-CN" altLang="en-US" sz="3200" dirty="0">
                <a:solidFill>
                  <a:schemeClr val="bg1"/>
                </a:solidFill>
                <a:latin typeface="微软雅黑" panose="020B0503020204020204" charset="-122"/>
                <a:ea typeface="微软雅黑" panose="020B0503020204020204" charset="-122"/>
              </a:rPr>
              <a:t>目前人员总数</a:t>
            </a:r>
            <a:r>
              <a:rPr lang="en-US" altLang="zh-CN" sz="3200" dirty="0">
                <a:solidFill>
                  <a:schemeClr val="bg1"/>
                </a:solidFill>
                <a:latin typeface="微软雅黑" panose="020B0503020204020204" charset="-122"/>
                <a:ea typeface="微软雅黑" panose="020B0503020204020204" charset="-122"/>
              </a:rPr>
              <a:t>:113300</a:t>
            </a:r>
            <a:r>
              <a:rPr lang="zh-CN" altLang="en-US" sz="3200" dirty="0">
                <a:solidFill>
                  <a:schemeClr val="bg1"/>
                </a:solidFill>
                <a:latin typeface="微软雅黑" panose="020B0503020204020204" charset="-122"/>
                <a:ea typeface="微软雅黑" panose="020B0503020204020204" charset="-122"/>
              </a:rPr>
              <a:t>余人</a:t>
            </a:r>
          </a:p>
        </p:txBody>
      </p:sp>
      <p:sp>
        <p:nvSpPr>
          <p:cNvPr id="7" name="矩形 6">
            <a:extLst>
              <a:ext uri="{FF2B5EF4-FFF2-40B4-BE49-F238E27FC236}">
                <a16:creationId xmlns:a16="http://schemas.microsoft.com/office/drawing/2014/main" xmlns="" id="{99B569B3-E609-B54E-BDC6-83FB321E30BE}"/>
              </a:ext>
            </a:extLst>
          </p:cNvPr>
          <p:cNvSpPr/>
          <p:nvPr/>
        </p:nvSpPr>
        <p:spPr>
          <a:xfrm>
            <a:off x="555585" y="4064797"/>
            <a:ext cx="5221760" cy="914752"/>
          </a:xfrm>
          <a:prstGeom prst="rect">
            <a:avLst/>
          </a:prstGeom>
          <a:solidFill>
            <a:srgbClr val="03367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zh-CN" altLang="en-US" sz="3200" dirty="0">
                <a:solidFill>
                  <a:schemeClr val="bg1"/>
                </a:solidFill>
                <a:latin typeface="微软雅黑" panose="020B0503020204020204" charset="-122"/>
                <a:ea typeface="微软雅黑" panose="020B0503020204020204" charset="-122"/>
              </a:rPr>
              <a:t>日访问量</a:t>
            </a:r>
            <a:r>
              <a:rPr lang="en-US" altLang="zh-CN" sz="3200" dirty="0">
                <a:solidFill>
                  <a:schemeClr val="bg1"/>
                </a:solidFill>
                <a:latin typeface="微软雅黑" panose="020B0503020204020204" charset="-122"/>
                <a:ea typeface="微软雅黑" panose="020B0503020204020204" charset="-122"/>
              </a:rPr>
              <a:t>:164000</a:t>
            </a:r>
            <a:r>
              <a:rPr lang="zh-CN" altLang="en-US" sz="3200" dirty="0">
                <a:solidFill>
                  <a:schemeClr val="bg1"/>
                </a:solidFill>
                <a:latin typeface="微软雅黑" panose="020B0503020204020204" charset="-122"/>
                <a:ea typeface="微软雅黑" panose="020B0503020204020204" charset="-122"/>
              </a:rPr>
              <a:t>余人次</a:t>
            </a:r>
          </a:p>
        </p:txBody>
      </p:sp>
      <p:sp>
        <p:nvSpPr>
          <p:cNvPr id="8" name="矩形 7">
            <a:extLst>
              <a:ext uri="{FF2B5EF4-FFF2-40B4-BE49-F238E27FC236}">
                <a16:creationId xmlns:a16="http://schemas.microsoft.com/office/drawing/2014/main" xmlns="" id="{9392FA2A-15B5-094C-B93C-CDDC260FE62C}"/>
              </a:ext>
            </a:extLst>
          </p:cNvPr>
          <p:cNvSpPr/>
          <p:nvPr/>
        </p:nvSpPr>
        <p:spPr>
          <a:xfrm>
            <a:off x="555584" y="5226356"/>
            <a:ext cx="5221762" cy="744953"/>
          </a:xfrm>
          <a:prstGeom prst="rect">
            <a:avLst/>
          </a:prstGeom>
          <a:solidFill>
            <a:srgbClr val="03367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zh-CN" altLang="en-US" sz="3200" dirty="0">
                <a:solidFill>
                  <a:schemeClr val="bg1"/>
                </a:solidFill>
                <a:latin typeface="微软雅黑" panose="020B0503020204020204" charset="-122"/>
                <a:ea typeface="微软雅黑" panose="020B0503020204020204" charset="-122"/>
              </a:rPr>
              <a:t>总访问量</a:t>
            </a:r>
            <a:r>
              <a:rPr lang="en-US" altLang="zh-CN" sz="3200" dirty="0">
                <a:solidFill>
                  <a:schemeClr val="bg1"/>
                </a:solidFill>
                <a:latin typeface="微软雅黑" panose="020B0503020204020204" charset="-122"/>
                <a:ea typeface="微软雅黑" panose="020B0503020204020204" charset="-122"/>
              </a:rPr>
              <a:t>:</a:t>
            </a:r>
            <a:r>
              <a:rPr lang="en-US" altLang="zh-CN" sz="2800" dirty="0">
                <a:solidFill>
                  <a:schemeClr val="bg1"/>
                </a:solidFill>
                <a:latin typeface="微软雅黑" panose="020B0503020204020204" charset="-122"/>
                <a:ea typeface="微软雅黑" panose="020B0503020204020204" charset="-122"/>
              </a:rPr>
              <a:t>101,494,000</a:t>
            </a:r>
            <a:r>
              <a:rPr lang="zh-CN" altLang="en-US" sz="2800" dirty="0">
                <a:solidFill>
                  <a:schemeClr val="bg1"/>
                </a:solidFill>
                <a:latin typeface="微软雅黑" panose="020B0503020204020204" charset="-122"/>
                <a:ea typeface="微软雅黑" panose="020B0503020204020204" charset="-122"/>
              </a:rPr>
              <a:t>余人次</a:t>
            </a:r>
          </a:p>
        </p:txBody>
      </p:sp>
      <p:pic>
        <p:nvPicPr>
          <p:cNvPr id="10" name="图片 9">
            <a:extLst>
              <a:ext uri="{FF2B5EF4-FFF2-40B4-BE49-F238E27FC236}">
                <a16:creationId xmlns:a16="http://schemas.microsoft.com/office/drawing/2014/main" xmlns="" id="{D1A468C9-524E-264D-862A-0ABD5ED1D42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53431" y="1689904"/>
            <a:ext cx="5557892" cy="3657600"/>
          </a:xfrm>
          <a:prstGeom prst="rect">
            <a:avLst/>
          </a:prstGeom>
        </p:spPr>
      </p:pic>
      <p:sp>
        <p:nvSpPr>
          <p:cNvPr id="11" name="文本框 10">
            <a:extLst>
              <a:ext uri="{FF2B5EF4-FFF2-40B4-BE49-F238E27FC236}">
                <a16:creationId xmlns:a16="http://schemas.microsoft.com/office/drawing/2014/main" xmlns="" id="{8A040E2E-921F-514A-9F97-51A308D96C21}"/>
              </a:ext>
            </a:extLst>
          </p:cNvPr>
          <p:cNvSpPr txBox="1"/>
          <p:nvPr/>
        </p:nvSpPr>
        <p:spPr>
          <a:xfrm>
            <a:off x="5832365" y="5598832"/>
            <a:ext cx="6000024" cy="461665"/>
          </a:xfrm>
          <a:prstGeom prst="rect">
            <a:avLst/>
          </a:prstGeom>
          <a:noFill/>
        </p:spPr>
        <p:txBody>
          <a:bodyPr wrap="square" rtlCol="0">
            <a:spAutoFit/>
          </a:bodyPr>
          <a:lstStyle/>
          <a:p>
            <a:r>
              <a:rPr kumimoji="1" lang="zh-CN" altLang="en-US" sz="2400" b="1" dirty="0">
                <a:solidFill>
                  <a:srgbClr val="FF0000"/>
                </a:solidFill>
              </a:rPr>
              <a:t>有效地支撑了学校整体线上教学的顺利进行</a:t>
            </a:r>
          </a:p>
        </p:txBody>
      </p:sp>
    </p:spTree>
    <p:extLst>
      <p:ext uri="{BB962C8B-B14F-4D97-AF65-F5344CB8AC3E}">
        <p14:creationId xmlns:p14="http://schemas.microsoft.com/office/powerpoint/2010/main" xmlns="" val="2095807176"/>
      </p:ext>
    </p:extLst>
  </p:cSld>
  <p:clrMapOvr>
    <a:masterClrMapping/>
  </p:clrMapOvr>
  <mc:AlternateContent xmlns:mc="http://schemas.openxmlformats.org/markup-compatibility/2006">
    <mc:Choice xmlns:p14="http://schemas.microsoft.com/office/powerpoint/2010/main" xmlns="" Requires="p14">
      <p:transition spd="slow" p14:dur="1600" advClick="0" advTm="5000">
        <p14:prism isInverted="1"/>
      </p:transition>
    </mc:Choice>
    <mc:Fallback>
      <p:transition spd="slow" advClick="0" advTm="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9B2909AC-49DB-104F-B905-FB9F88A41E11}"/>
              </a:ext>
            </a:extLst>
          </p:cNvPr>
          <p:cNvSpPr txBox="1"/>
          <p:nvPr/>
        </p:nvSpPr>
        <p:spPr>
          <a:xfrm>
            <a:off x="3404712" y="895811"/>
            <a:ext cx="5474826" cy="523220"/>
          </a:xfrm>
          <a:prstGeom prst="rect">
            <a:avLst/>
          </a:prstGeom>
          <a:noFill/>
        </p:spPr>
        <p:txBody>
          <a:bodyPr wrap="square" rtlCol="0">
            <a:spAutoFit/>
          </a:bodyPr>
          <a:lstStyle/>
          <a:p>
            <a:r>
              <a:rPr kumimoji="1" lang="zh-CN" altLang="en-US" sz="2800" b="1" dirty="0"/>
              <a:t>“学在浙大”课程平台核心功能</a:t>
            </a:r>
          </a:p>
        </p:txBody>
      </p:sp>
      <p:sp>
        <p:nvSpPr>
          <p:cNvPr id="5" name="椭圆 4">
            <a:extLst>
              <a:ext uri="{FF2B5EF4-FFF2-40B4-BE49-F238E27FC236}">
                <a16:creationId xmlns:a16="http://schemas.microsoft.com/office/drawing/2014/main" xmlns="" id="{5F39D25D-CA96-834B-835E-A127C69852D4}"/>
              </a:ext>
            </a:extLst>
          </p:cNvPr>
          <p:cNvSpPr/>
          <p:nvPr/>
        </p:nvSpPr>
        <p:spPr>
          <a:xfrm>
            <a:off x="1664304" y="2017085"/>
            <a:ext cx="1357219" cy="1365517"/>
          </a:xfrm>
          <a:prstGeom prst="ellipse">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zh-CN" altLang="en-US" b="1" dirty="0">
                <a:solidFill>
                  <a:schemeClr val="bg1"/>
                </a:solidFill>
                <a:latin typeface="Microsoft YaHei"/>
                <a:ea typeface="Microsoft YaHei"/>
              </a:rPr>
              <a:t>翻转</a:t>
            </a:r>
            <a:endParaRPr lang="en-US" altLang="zh-CN" b="1" dirty="0">
              <a:solidFill>
                <a:schemeClr val="bg1"/>
              </a:solidFill>
              <a:latin typeface="Microsoft YaHei"/>
              <a:ea typeface="Microsoft YaHei"/>
            </a:endParaRPr>
          </a:p>
          <a:p>
            <a:pPr algn="ctr"/>
            <a:r>
              <a:rPr lang="zh-CN" altLang="en-US" b="1" dirty="0">
                <a:solidFill>
                  <a:schemeClr val="bg1"/>
                </a:solidFill>
                <a:latin typeface="Microsoft YaHei"/>
                <a:ea typeface="Microsoft YaHei"/>
              </a:rPr>
              <a:t>课堂</a:t>
            </a:r>
            <a:endParaRPr lang="zh-CN" altLang="zh-CN" b="1" dirty="0">
              <a:solidFill>
                <a:schemeClr val="bg1"/>
              </a:solidFill>
              <a:latin typeface="Microsoft YaHei"/>
              <a:ea typeface="Microsoft YaHei"/>
            </a:endParaRPr>
          </a:p>
        </p:txBody>
      </p:sp>
      <p:sp>
        <p:nvSpPr>
          <p:cNvPr id="6" name="椭圆 5">
            <a:extLst>
              <a:ext uri="{FF2B5EF4-FFF2-40B4-BE49-F238E27FC236}">
                <a16:creationId xmlns:a16="http://schemas.microsoft.com/office/drawing/2014/main" xmlns="" id="{F4B4A2DF-3A56-DC48-A071-A312E7B5517B}"/>
              </a:ext>
            </a:extLst>
          </p:cNvPr>
          <p:cNvSpPr/>
          <p:nvPr/>
        </p:nvSpPr>
        <p:spPr>
          <a:xfrm>
            <a:off x="3618138" y="2054830"/>
            <a:ext cx="1425628" cy="1375538"/>
          </a:xfrm>
          <a:prstGeom prst="ellipse">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zh-CN" altLang="en-US" b="1" dirty="0">
                <a:solidFill>
                  <a:schemeClr val="bg1"/>
                </a:solidFill>
                <a:latin typeface="Microsoft YaHei"/>
                <a:ea typeface="Microsoft YaHei"/>
              </a:rPr>
              <a:t>移动</a:t>
            </a:r>
            <a:endParaRPr lang="en-US" altLang="zh-CN" b="1" dirty="0">
              <a:solidFill>
                <a:schemeClr val="bg1"/>
              </a:solidFill>
              <a:latin typeface="Microsoft YaHei"/>
              <a:ea typeface="Microsoft YaHei"/>
            </a:endParaRPr>
          </a:p>
          <a:p>
            <a:pPr algn="ctr"/>
            <a:r>
              <a:rPr lang="zh-CN" altLang="en-US" b="1" dirty="0">
                <a:solidFill>
                  <a:schemeClr val="bg1"/>
                </a:solidFill>
                <a:latin typeface="Microsoft YaHei"/>
                <a:ea typeface="Microsoft YaHei"/>
              </a:rPr>
              <a:t>学习</a:t>
            </a:r>
            <a:endParaRPr lang="zh-CN" altLang="zh-CN" b="1" dirty="0">
              <a:solidFill>
                <a:schemeClr val="bg1"/>
              </a:solidFill>
              <a:latin typeface="Microsoft YaHei"/>
              <a:ea typeface="Microsoft YaHei"/>
            </a:endParaRPr>
          </a:p>
        </p:txBody>
      </p:sp>
      <p:sp>
        <p:nvSpPr>
          <p:cNvPr id="7" name="椭圆 6">
            <a:extLst>
              <a:ext uri="{FF2B5EF4-FFF2-40B4-BE49-F238E27FC236}">
                <a16:creationId xmlns:a16="http://schemas.microsoft.com/office/drawing/2014/main" xmlns="" id="{CB1BB94C-2A5E-2F41-B2CB-39CBD7353B05}"/>
              </a:ext>
            </a:extLst>
          </p:cNvPr>
          <p:cNvSpPr/>
          <p:nvPr/>
        </p:nvSpPr>
        <p:spPr>
          <a:xfrm>
            <a:off x="5778182" y="2041440"/>
            <a:ext cx="1416196" cy="1341162"/>
          </a:xfrm>
          <a:prstGeom prst="ellipse">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zh-CN" altLang="en-US" b="1" dirty="0">
                <a:solidFill>
                  <a:schemeClr val="bg1"/>
                </a:solidFill>
                <a:latin typeface="Microsoft YaHei"/>
                <a:ea typeface="Microsoft YaHei"/>
              </a:rPr>
              <a:t>协作学习</a:t>
            </a:r>
            <a:endParaRPr lang="zh-CN" altLang="zh-CN" b="1" dirty="0">
              <a:solidFill>
                <a:schemeClr val="bg1"/>
              </a:solidFill>
              <a:latin typeface="Microsoft YaHei"/>
              <a:ea typeface="Microsoft YaHei"/>
            </a:endParaRPr>
          </a:p>
        </p:txBody>
      </p:sp>
      <p:sp>
        <p:nvSpPr>
          <p:cNvPr id="9" name="椭圆 8">
            <a:extLst>
              <a:ext uri="{FF2B5EF4-FFF2-40B4-BE49-F238E27FC236}">
                <a16:creationId xmlns:a16="http://schemas.microsoft.com/office/drawing/2014/main" xmlns="" id="{11448D6C-6978-4F41-B445-B38601E1466D}"/>
              </a:ext>
            </a:extLst>
          </p:cNvPr>
          <p:cNvSpPr/>
          <p:nvPr/>
        </p:nvSpPr>
        <p:spPr>
          <a:xfrm>
            <a:off x="3618138" y="3697236"/>
            <a:ext cx="1416670" cy="1274831"/>
          </a:xfrm>
          <a:prstGeom prst="ellipse">
            <a:avLst/>
          </a:prstGeom>
          <a:solidFill>
            <a:srgbClr val="03367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zh-CN" altLang="en-US" b="1" dirty="0">
                <a:solidFill>
                  <a:schemeClr val="bg1"/>
                </a:solidFill>
                <a:latin typeface="微软雅黑" panose="020B0503020204020204" charset="-122"/>
                <a:ea typeface="微软雅黑" panose="020B0503020204020204" charset="-122"/>
              </a:rPr>
              <a:t>课堂互动</a:t>
            </a:r>
            <a:endParaRPr lang="zh-CN" altLang="zh-CN" b="1" dirty="0">
              <a:solidFill>
                <a:schemeClr val="bg1"/>
              </a:solidFill>
              <a:latin typeface="微软雅黑" panose="020B0503020204020204" charset="-122"/>
              <a:ea typeface="微软雅黑" panose="020B0503020204020204" charset="-122"/>
            </a:endParaRPr>
          </a:p>
        </p:txBody>
      </p:sp>
      <p:sp>
        <p:nvSpPr>
          <p:cNvPr id="10" name="椭圆 9">
            <a:extLst>
              <a:ext uri="{FF2B5EF4-FFF2-40B4-BE49-F238E27FC236}">
                <a16:creationId xmlns:a16="http://schemas.microsoft.com/office/drawing/2014/main" xmlns="" id="{CFFF45B1-E579-C949-9683-6BC63FB64D69}"/>
              </a:ext>
            </a:extLst>
          </p:cNvPr>
          <p:cNvSpPr/>
          <p:nvPr/>
        </p:nvSpPr>
        <p:spPr>
          <a:xfrm>
            <a:off x="1649248" y="3660943"/>
            <a:ext cx="1346406" cy="1248921"/>
          </a:xfrm>
          <a:prstGeom prst="ellipse">
            <a:avLst/>
          </a:prstGeom>
          <a:solidFill>
            <a:srgbClr val="03367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zh-CN" altLang="en-US" b="1" dirty="0">
                <a:solidFill>
                  <a:schemeClr val="bg1"/>
                </a:solidFill>
                <a:latin typeface="微软雅黑" panose="020B0503020204020204" charset="-122"/>
                <a:ea typeface="微软雅黑" panose="020B0503020204020204" charset="-122"/>
              </a:rPr>
              <a:t>课堂表现</a:t>
            </a:r>
            <a:endParaRPr lang="zh-CN" altLang="zh-CN" b="1" dirty="0">
              <a:solidFill>
                <a:schemeClr val="bg1"/>
              </a:solidFill>
              <a:latin typeface="微软雅黑" panose="020B0503020204020204" charset="-122"/>
              <a:ea typeface="微软雅黑" panose="020B0503020204020204" charset="-122"/>
            </a:endParaRPr>
          </a:p>
        </p:txBody>
      </p:sp>
      <p:sp>
        <p:nvSpPr>
          <p:cNvPr id="11" name="椭圆 10">
            <a:extLst>
              <a:ext uri="{FF2B5EF4-FFF2-40B4-BE49-F238E27FC236}">
                <a16:creationId xmlns:a16="http://schemas.microsoft.com/office/drawing/2014/main" xmlns="" id="{12CD81ED-A3E8-5844-9650-04B5CDBE2FC5}"/>
              </a:ext>
            </a:extLst>
          </p:cNvPr>
          <p:cNvSpPr/>
          <p:nvPr/>
        </p:nvSpPr>
        <p:spPr>
          <a:xfrm>
            <a:off x="5761403" y="3660944"/>
            <a:ext cx="1432975" cy="1311124"/>
          </a:xfrm>
          <a:prstGeom prst="ellipse">
            <a:avLst/>
          </a:prstGeom>
          <a:solidFill>
            <a:srgbClr val="03367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zh-CN" altLang="en-US" b="1" dirty="0">
                <a:solidFill>
                  <a:schemeClr val="bg1"/>
                </a:solidFill>
                <a:latin typeface="微软雅黑" panose="020B0503020204020204" charset="-122"/>
                <a:ea typeface="微软雅黑" panose="020B0503020204020204" charset="-122"/>
              </a:rPr>
              <a:t>课堂直播</a:t>
            </a:r>
            <a:endParaRPr lang="zh-CN" altLang="zh-CN" b="1" dirty="0">
              <a:solidFill>
                <a:schemeClr val="bg1"/>
              </a:solidFill>
              <a:latin typeface="微软雅黑" panose="020B0503020204020204" charset="-122"/>
              <a:ea typeface="微软雅黑" panose="020B0503020204020204" charset="-122"/>
            </a:endParaRPr>
          </a:p>
        </p:txBody>
      </p:sp>
      <p:sp>
        <p:nvSpPr>
          <p:cNvPr id="12" name="椭圆 11">
            <a:extLst>
              <a:ext uri="{FF2B5EF4-FFF2-40B4-BE49-F238E27FC236}">
                <a16:creationId xmlns:a16="http://schemas.microsoft.com/office/drawing/2014/main" xmlns="" id="{99AE43B8-2B9B-9B4B-82CC-13CDC23F9835}"/>
              </a:ext>
            </a:extLst>
          </p:cNvPr>
          <p:cNvSpPr/>
          <p:nvPr/>
        </p:nvSpPr>
        <p:spPr>
          <a:xfrm>
            <a:off x="1649248" y="5163148"/>
            <a:ext cx="1372275" cy="1359043"/>
          </a:xfrm>
          <a:prstGeom prst="ellipse">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zh-CN" altLang="en-US" b="1" dirty="0">
                <a:solidFill>
                  <a:schemeClr val="bg1"/>
                </a:solidFill>
                <a:latin typeface="Microsoft YaHei"/>
                <a:ea typeface="Microsoft YaHei"/>
              </a:rPr>
              <a:t>个人画像</a:t>
            </a:r>
            <a:endParaRPr lang="zh-CN" altLang="zh-CN" b="1" dirty="0">
              <a:solidFill>
                <a:schemeClr val="bg1"/>
              </a:solidFill>
              <a:latin typeface="Microsoft YaHei"/>
              <a:ea typeface="Microsoft YaHei"/>
            </a:endParaRPr>
          </a:p>
        </p:txBody>
      </p:sp>
      <p:sp>
        <p:nvSpPr>
          <p:cNvPr id="13" name="椭圆 12">
            <a:extLst>
              <a:ext uri="{FF2B5EF4-FFF2-40B4-BE49-F238E27FC236}">
                <a16:creationId xmlns:a16="http://schemas.microsoft.com/office/drawing/2014/main" xmlns="" id="{0775023F-41AE-E245-840C-BAB6FBA2FCA9}"/>
              </a:ext>
            </a:extLst>
          </p:cNvPr>
          <p:cNvSpPr/>
          <p:nvPr/>
        </p:nvSpPr>
        <p:spPr>
          <a:xfrm>
            <a:off x="3618138" y="5148920"/>
            <a:ext cx="1416670" cy="1387497"/>
          </a:xfrm>
          <a:prstGeom prst="ellipse">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zh-CN" altLang="en-US" b="1" dirty="0">
                <a:solidFill>
                  <a:schemeClr val="bg1"/>
                </a:solidFill>
                <a:latin typeface="Microsoft YaHei"/>
                <a:ea typeface="Microsoft YaHei"/>
              </a:rPr>
              <a:t>学习分析</a:t>
            </a:r>
            <a:endParaRPr lang="zh-CN" altLang="zh-CN" b="1" dirty="0">
              <a:solidFill>
                <a:schemeClr val="bg1"/>
              </a:solidFill>
              <a:latin typeface="Microsoft YaHei"/>
              <a:ea typeface="Microsoft YaHei"/>
            </a:endParaRPr>
          </a:p>
        </p:txBody>
      </p:sp>
      <p:sp>
        <p:nvSpPr>
          <p:cNvPr id="14" name="椭圆 13">
            <a:extLst>
              <a:ext uri="{FF2B5EF4-FFF2-40B4-BE49-F238E27FC236}">
                <a16:creationId xmlns:a16="http://schemas.microsoft.com/office/drawing/2014/main" xmlns="" id="{79D2BEC3-53EE-1743-88F3-0116FA4BD673}"/>
              </a:ext>
            </a:extLst>
          </p:cNvPr>
          <p:cNvSpPr/>
          <p:nvPr/>
        </p:nvSpPr>
        <p:spPr>
          <a:xfrm>
            <a:off x="5761403" y="5250410"/>
            <a:ext cx="1332124" cy="1286007"/>
          </a:xfrm>
          <a:prstGeom prst="ellipse">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zh-CN" altLang="en-US" b="1" dirty="0">
                <a:solidFill>
                  <a:schemeClr val="bg1"/>
                </a:solidFill>
                <a:latin typeface="Microsoft YaHei"/>
                <a:ea typeface="Microsoft YaHei"/>
              </a:rPr>
              <a:t>综合考评</a:t>
            </a:r>
            <a:endParaRPr lang="zh-CN" altLang="zh-CN" b="1" dirty="0">
              <a:solidFill>
                <a:schemeClr val="bg1"/>
              </a:solidFill>
              <a:latin typeface="Microsoft YaHei"/>
              <a:ea typeface="Microsoft YaHei"/>
            </a:endParaRPr>
          </a:p>
        </p:txBody>
      </p:sp>
      <p:sp>
        <p:nvSpPr>
          <p:cNvPr id="20" name="矩形 19">
            <a:extLst>
              <a:ext uri="{FF2B5EF4-FFF2-40B4-BE49-F238E27FC236}">
                <a16:creationId xmlns:a16="http://schemas.microsoft.com/office/drawing/2014/main" xmlns="" id="{33100E4A-8780-B64B-84E8-7D03B4FC5F01}"/>
              </a:ext>
            </a:extLst>
          </p:cNvPr>
          <p:cNvSpPr/>
          <p:nvPr/>
        </p:nvSpPr>
        <p:spPr>
          <a:xfrm>
            <a:off x="1246908" y="1524000"/>
            <a:ext cx="6383873" cy="52013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右箭头 20">
            <a:extLst>
              <a:ext uri="{FF2B5EF4-FFF2-40B4-BE49-F238E27FC236}">
                <a16:creationId xmlns:a16="http://schemas.microsoft.com/office/drawing/2014/main" xmlns="" id="{D80E8666-3CA3-4A46-A281-1710A9843599}"/>
              </a:ext>
            </a:extLst>
          </p:cNvPr>
          <p:cNvSpPr/>
          <p:nvPr/>
        </p:nvSpPr>
        <p:spPr>
          <a:xfrm>
            <a:off x="7736532" y="3311402"/>
            <a:ext cx="699639" cy="11360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矩形 21">
            <a:extLst>
              <a:ext uri="{FF2B5EF4-FFF2-40B4-BE49-F238E27FC236}">
                <a16:creationId xmlns:a16="http://schemas.microsoft.com/office/drawing/2014/main" xmlns="" id="{0C9F79A3-0A77-2441-83C0-440CC717A13C}"/>
              </a:ext>
            </a:extLst>
          </p:cNvPr>
          <p:cNvSpPr/>
          <p:nvPr/>
        </p:nvSpPr>
        <p:spPr>
          <a:xfrm>
            <a:off x="8506573" y="1524001"/>
            <a:ext cx="1842656" cy="52013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椭圆 22">
            <a:extLst>
              <a:ext uri="{FF2B5EF4-FFF2-40B4-BE49-F238E27FC236}">
                <a16:creationId xmlns:a16="http://schemas.microsoft.com/office/drawing/2014/main" xmlns="" id="{4B294271-13F9-7E4A-80F8-207A652A7A72}"/>
              </a:ext>
            </a:extLst>
          </p:cNvPr>
          <p:cNvSpPr/>
          <p:nvPr/>
        </p:nvSpPr>
        <p:spPr>
          <a:xfrm>
            <a:off x="8951604" y="1751098"/>
            <a:ext cx="1052110" cy="1044054"/>
          </a:xfrm>
          <a:prstGeom prst="ellipse">
            <a:avLst/>
          </a:prstGeom>
          <a:solidFill>
            <a:srgbClr val="C0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zh-CN" altLang="en-US" b="1" dirty="0">
                <a:solidFill>
                  <a:schemeClr val="bg1"/>
                </a:solidFill>
                <a:latin typeface="Microsoft YaHei"/>
                <a:ea typeface="Microsoft YaHei"/>
              </a:rPr>
              <a:t>教</a:t>
            </a:r>
            <a:endParaRPr lang="zh-CN" altLang="zh-CN" b="1" dirty="0">
              <a:solidFill>
                <a:schemeClr val="bg1"/>
              </a:solidFill>
              <a:latin typeface="Microsoft YaHei"/>
              <a:ea typeface="Microsoft YaHei"/>
            </a:endParaRPr>
          </a:p>
        </p:txBody>
      </p:sp>
      <p:sp>
        <p:nvSpPr>
          <p:cNvPr id="26" name="椭圆 25">
            <a:extLst>
              <a:ext uri="{FF2B5EF4-FFF2-40B4-BE49-F238E27FC236}">
                <a16:creationId xmlns:a16="http://schemas.microsoft.com/office/drawing/2014/main" xmlns="" id="{6C3AA707-5D91-B540-B62D-0E5DDD797305}"/>
              </a:ext>
            </a:extLst>
          </p:cNvPr>
          <p:cNvSpPr/>
          <p:nvPr/>
        </p:nvSpPr>
        <p:spPr>
          <a:xfrm>
            <a:off x="8951604" y="2987022"/>
            <a:ext cx="1052110" cy="1044054"/>
          </a:xfrm>
          <a:prstGeom prst="ellipse">
            <a:avLst/>
          </a:pr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zh-CN" altLang="en-US" b="1" dirty="0">
                <a:solidFill>
                  <a:schemeClr val="bg1"/>
                </a:solidFill>
                <a:latin typeface="Microsoft YaHei"/>
                <a:ea typeface="Microsoft YaHei"/>
              </a:rPr>
              <a:t>学</a:t>
            </a:r>
            <a:endParaRPr lang="zh-CN" altLang="zh-CN" b="1" dirty="0">
              <a:solidFill>
                <a:schemeClr val="bg1"/>
              </a:solidFill>
              <a:latin typeface="Microsoft YaHei"/>
              <a:ea typeface="Microsoft YaHei"/>
            </a:endParaRPr>
          </a:p>
        </p:txBody>
      </p:sp>
      <p:sp>
        <p:nvSpPr>
          <p:cNvPr id="27" name="椭圆 26">
            <a:extLst>
              <a:ext uri="{FF2B5EF4-FFF2-40B4-BE49-F238E27FC236}">
                <a16:creationId xmlns:a16="http://schemas.microsoft.com/office/drawing/2014/main" xmlns="" id="{38EBFD5D-3705-4145-A57C-D13CD36F2149}"/>
              </a:ext>
            </a:extLst>
          </p:cNvPr>
          <p:cNvSpPr/>
          <p:nvPr/>
        </p:nvSpPr>
        <p:spPr>
          <a:xfrm>
            <a:off x="8962144" y="4217740"/>
            <a:ext cx="1052110" cy="1044054"/>
          </a:xfrm>
          <a:prstGeom prst="ellipse">
            <a:avLst/>
          </a:prstGeom>
          <a:solidFill>
            <a:srgbClr val="0070C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zh-CN" altLang="en-US" b="1" dirty="0">
                <a:solidFill>
                  <a:schemeClr val="bg1"/>
                </a:solidFill>
                <a:latin typeface="Microsoft YaHei"/>
                <a:ea typeface="Microsoft YaHei"/>
              </a:rPr>
              <a:t>管</a:t>
            </a:r>
            <a:endParaRPr lang="zh-CN" altLang="zh-CN" b="1" dirty="0">
              <a:solidFill>
                <a:schemeClr val="bg1"/>
              </a:solidFill>
              <a:latin typeface="Microsoft YaHei"/>
              <a:ea typeface="Microsoft YaHei"/>
            </a:endParaRPr>
          </a:p>
        </p:txBody>
      </p:sp>
      <p:sp>
        <p:nvSpPr>
          <p:cNvPr id="28" name="椭圆 27">
            <a:extLst>
              <a:ext uri="{FF2B5EF4-FFF2-40B4-BE49-F238E27FC236}">
                <a16:creationId xmlns:a16="http://schemas.microsoft.com/office/drawing/2014/main" xmlns="" id="{DD7AFF35-70D9-7F4A-8B13-586374D18C4A}"/>
              </a:ext>
            </a:extLst>
          </p:cNvPr>
          <p:cNvSpPr/>
          <p:nvPr/>
        </p:nvSpPr>
        <p:spPr>
          <a:xfrm>
            <a:off x="8962144" y="5509144"/>
            <a:ext cx="1052110" cy="1044054"/>
          </a:xfrm>
          <a:prstGeom prst="ellipse">
            <a:avLst/>
          </a:prstGeom>
          <a:solidFill>
            <a:srgbClr val="7030A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zh-CN" altLang="en-US" b="1" dirty="0">
                <a:solidFill>
                  <a:schemeClr val="bg1"/>
                </a:solidFill>
                <a:latin typeface="Microsoft YaHei"/>
                <a:ea typeface="Microsoft YaHei"/>
              </a:rPr>
              <a:t>评</a:t>
            </a:r>
            <a:endParaRPr lang="zh-CN" altLang="zh-CN" b="1" dirty="0">
              <a:solidFill>
                <a:schemeClr val="bg1"/>
              </a:solidFill>
              <a:latin typeface="Microsoft YaHei"/>
              <a:ea typeface="Microsoft YaHei"/>
            </a:endParaRPr>
          </a:p>
        </p:txBody>
      </p:sp>
      <p:sp>
        <p:nvSpPr>
          <p:cNvPr id="29" name="矩形 28">
            <a:extLst>
              <a:ext uri="{FF2B5EF4-FFF2-40B4-BE49-F238E27FC236}">
                <a16:creationId xmlns:a16="http://schemas.microsoft.com/office/drawing/2014/main" xmlns="" id="{F355E041-36D1-A34D-B62A-2AB5B7C1E1B8}"/>
              </a:ext>
            </a:extLst>
          </p:cNvPr>
          <p:cNvSpPr/>
          <p:nvPr/>
        </p:nvSpPr>
        <p:spPr>
          <a:xfrm>
            <a:off x="5624945" y="1751098"/>
            <a:ext cx="1856510" cy="167927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xmlns="" val="3079539498"/>
      </p:ext>
    </p:extLst>
  </p:cSld>
  <p:clrMapOvr>
    <a:masterClrMapping/>
  </p:clrMapOvr>
  <mc:AlternateContent xmlns:mc="http://schemas.openxmlformats.org/markup-compatibility/2006">
    <mc:Choice xmlns:p14="http://schemas.microsoft.com/office/powerpoint/2010/main" xmlns="" Requires="p14">
      <p:transition spd="slow" p14:dur="1600" advClick="0" advTm="5000">
        <p14:prism isInverted="1"/>
      </p:transition>
    </mc:Choice>
    <mc:Fallback>
      <p:transition spd="slow" advClick="0" advTm="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r>
              <a:rPr lang="en-US" altLang="zh-CN" dirty="0">
                <a:latin typeface="Noto Serif CJK SC" panose="02020400000000000000" pitchFamily="18" charset="-122"/>
                <a:ea typeface="FZHei-B01S" panose="02010601030101010101" pitchFamily="2" charset="-122"/>
                <a:cs typeface="+mn-ea"/>
                <a:sym typeface="Noto Serif CJK SC" panose="02020400000000000000" pitchFamily="18" charset="-122"/>
              </a:rPr>
              <a:t>+</a:t>
            </a:r>
            <a:endParaRPr lang="zh-CN" altLang="en-US" dirty="0">
              <a:latin typeface="Noto Serif CJK SC" panose="02020400000000000000" pitchFamily="18" charset="-122"/>
              <a:ea typeface="FZHei-B01S" panose="02010601030101010101" pitchFamily="2" charset="-122"/>
              <a:cs typeface="+mn-ea"/>
              <a:sym typeface="Noto Serif CJK SC" panose="02020400000000000000" pitchFamily="18" charset="-122"/>
            </a:endParaRPr>
          </a:p>
        </p:txBody>
      </p:sp>
      <p:pic>
        <p:nvPicPr>
          <p:cNvPr id="25" name="图片占位符 1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242" y="1888121"/>
            <a:ext cx="12177757" cy="2903718"/>
          </a:xfrm>
          <a:prstGeom prst="rect">
            <a:avLst/>
          </a:prstGeom>
        </p:spPr>
      </p:pic>
      <p:sp>
        <p:nvSpPr>
          <p:cNvPr id="26" name="矩形 25"/>
          <p:cNvSpPr/>
          <p:nvPr/>
        </p:nvSpPr>
        <p:spPr>
          <a:xfrm>
            <a:off x="14243" y="1888121"/>
            <a:ext cx="12177756" cy="2903718"/>
          </a:xfrm>
          <a:prstGeom prst="rect">
            <a:avLst/>
          </a:pr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latin typeface="Noto Serif CJK SC" panose="02020400000000000000" pitchFamily="18" charset="-122"/>
              <a:ea typeface="FZHei-B01S" panose="02010601030101010101" pitchFamily="2" charset="-122"/>
              <a:cs typeface="+mn-ea"/>
              <a:sym typeface="Noto Serif CJK SC" panose="02020400000000000000" pitchFamily="18" charset="-122"/>
            </a:endParaRPr>
          </a:p>
        </p:txBody>
      </p:sp>
      <p:sp>
        <p:nvSpPr>
          <p:cNvPr id="28" name="文本框 12"/>
          <p:cNvSpPr txBox="1"/>
          <p:nvPr/>
        </p:nvSpPr>
        <p:spPr>
          <a:xfrm>
            <a:off x="3471086" y="2677183"/>
            <a:ext cx="6609502" cy="1055225"/>
          </a:xfrm>
          <a:prstGeom prst="rect">
            <a:avLst/>
          </a:prstGeom>
          <a:noFill/>
        </p:spPr>
        <p:txBody>
          <a:bodyPr wrap="none" rtlCol="0">
            <a:spAutoFit/>
            <a:scene3d>
              <a:camera prst="orthographicFront"/>
              <a:lightRig rig="threePt" dir="t"/>
            </a:scene3d>
            <a:sp3d contourW="12700"/>
          </a:bodyPr>
          <a:lstStyle/>
          <a:p>
            <a:r>
              <a:rPr lang="zh-CN" altLang="en-US" sz="6257" b="1" dirty="0">
                <a:solidFill>
                  <a:schemeClr val="bg1"/>
                </a:solidFill>
                <a:ea typeface="FZHei-B01S" panose="02010601030101010101" pitchFamily="2" charset="-122"/>
                <a:cs typeface="+mn-ea"/>
              </a:rPr>
              <a:t>校内评审流程方案</a:t>
            </a:r>
            <a:endParaRPr lang="en-US" altLang="zh-CN" sz="6257" b="1" dirty="0">
              <a:solidFill>
                <a:schemeClr val="bg1"/>
              </a:solidFill>
              <a:ea typeface="FZHei-B01S" panose="02010601030101010101" pitchFamily="2" charset="-122"/>
              <a:cs typeface="+mn-ea"/>
            </a:endParaRPr>
          </a:p>
        </p:txBody>
      </p:sp>
      <p:sp>
        <p:nvSpPr>
          <p:cNvPr id="3" name="箭头: 五边形 2">
            <a:extLst>
              <a:ext uri="{FF2B5EF4-FFF2-40B4-BE49-F238E27FC236}">
                <a16:creationId xmlns:a16="http://schemas.microsoft.com/office/drawing/2014/main" xmlns="" id="{BF8629FF-C24B-47EF-8EAC-E8DF16CE0800}"/>
              </a:ext>
            </a:extLst>
          </p:cNvPr>
          <p:cNvSpPr/>
          <p:nvPr/>
        </p:nvSpPr>
        <p:spPr>
          <a:xfrm>
            <a:off x="-1088571" y="1888121"/>
            <a:ext cx="4383314" cy="2903718"/>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16" name="文本框 15">
            <a:extLst>
              <a:ext uri="{FF2B5EF4-FFF2-40B4-BE49-F238E27FC236}">
                <a16:creationId xmlns:a16="http://schemas.microsoft.com/office/drawing/2014/main" xmlns="" id="{296F478C-50E2-4609-84F0-B1FFB14958FD}"/>
              </a:ext>
            </a:extLst>
          </p:cNvPr>
          <p:cNvSpPr txBox="1"/>
          <p:nvPr/>
        </p:nvSpPr>
        <p:spPr>
          <a:xfrm>
            <a:off x="1065199" y="2303812"/>
            <a:ext cx="1852569" cy="1801968"/>
          </a:xfrm>
          <a:prstGeom prst="rect">
            <a:avLst/>
          </a:prstGeom>
          <a:noFill/>
        </p:spPr>
        <p:txBody>
          <a:bodyPr wrap="square" lIns="68580" tIns="34290" rIns="68580" bIns="34290" rtlCol="0">
            <a:spAutoFit/>
          </a:bodyPr>
          <a:lstStyle/>
          <a:p>
            <a:pPr algn="l">
              <a:lnSpc>
                <a:spcPct val="130000"/>
              </a:lnSpc>
            </a:pPr>
            <a:r>
              <a:rPr lang="en-US" altLang="zh-CN" sz="9600" dirty="0">
                <a:solidFill>
                  <a:schemeClr val="bg1"/>
                </a:solidFill>
                <a:latin typeface="Noto Serif CJK SC" panose="02020400000000000000" pitchFamily="18" charset="-122"/>
                <a:ea typeface="FZHei-B01S" panose="02010601030101010101" pitchFamily="2" charset="-122"/>
                <a:sym typeface="Noto Serif CJK SC" panose="02020400000000000000" pitchFamily="18" charset="-122"/>
              </a:rPr>
              <a:t>02</a:t>
            </a:r>
          </a:p>
        </p:txBody>
      </p:sp>
    </p:spTree>
    <p:extLst>
      <p:ext uri="{BB962C8B-B14F-4D97-AF65-F5344CB8AC3E}">
        <p14:creationId xmlns:p14="http://schemas.microsoft.com/office/powerpoint/2010/main" xmlns="" val="3834673344"/>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千图PPT彼岸天：ID 8661124库_组合 1">
            <a:extLst>
              <a:ext uri="{FF2B5EF4-FFF2-40B4-BE49-F238E27FC236}">
                <a16:creationId xmlns:a16="http://schemas.microsoft.com/office/drawing/2014/main" xmlns="" id="{A10EAD2D-1ABC-40CD-95F8-36D2FEDFA83E}"/>
              </a:ext>
            </a:extLst>
          </p:cNvPr>
          <p:cNvGrpSpPr/>
          <p:nvPr>
            <p:custDataLst>
              <p:tags r:id="rId1"/>
            </p:custDataLst>
          </p:nvPr>
        </p:nvGrpSpPr>
        <p:grpSpPr>
          <a:xfrm>
            <a:off x="7251508" y="1808820"/>
            <a:ext cx="3752442" cy="3495151"/>
            <a:chOff x="7251508" y="1808820"/>
            <a:chExt cx="3752442" cy="3495151"/>
          </a:xfrm>
        </p:grpSpPr>
        <p:sp>
          <p:nvSpPr>
            <p:cNvPr id="4" name="任意多边形: 形状 3">
              <a:extLst>
                <a:ext uri="{FF2B5EF4-FFF2-40B4-BE49-F238E27FC236}">
                  <a16:creationId xmlns:a16="http://schemas.microsoft.com/office/drawing/2014/main" xmlns="" id="{ABD88FC5-64AF-416F-99CB-7C6FE15792FF}"/>
                </a:ext>
              </a:extLst>
            </p:cNvPr>
            <p:cNvSpPr/>
            <p:nvPr/>
          </p:nvSpPr>
          <p:spPr>
            <a:xfrm>
              <a:off x="8391562" y="2281313"/>
              <a:ext cx="569406" cy="2340224"/>
            </a:xfrm>
            <a:custGeom>
              <a:avLst/>
              <a:gdLst/>
              <a:ahLst/>
              <a:cxnLst>
                <a:cxn ang="0">
                  <a:pos x="wd2" y="hd2"/>
                </a:cxn>
                <a:cxn ang="5400000">
                  <a:pos x="wd2" y="hd2"/>
                </a:cxn>
                <a:cxn ang="10800000">
                  <a:pos x="wd2" y="hd2"/>
                </a:cxn>
                <a:cxn ang="16200000">
                  <a:pos x="wd2" y="hd2"/>
                </a:cxn>
              </a:cxnLst>
              <a:rect l="0" t="0" r="r" b="b"/>
              <a:pathLst>
                <a:path w="16290" h="21600" extrusionOk="0">
                  <a:moveTo>
                    <a:pt x="16290" y="21600"/>
                  </a:moveTo>
                  <a:cubicBezTo>
                    <a:pt x="-3815" y="14910"/>
                    <a:pt x="-5310" y="7710"/>
                    <a:pt x="11804" y="0"/>
                  </a:cubicBezTo>
                </a:path>
              </a:pathLst>
            </a:custGeom>
            <a:ln>
              <a:solidFill>
                <a:srgbClr val="CFCFCF"/>
              </a:solidFill>
              <a:miter lim="400000"/>
            </a:ln>
          </p:spPr>
          <p:txBody>
            <a:bodyPr anchor="ctr"/>
            <a:lstStyle/>
            <a:p>
              <a:pPr algn="ctr"/>
              <a:endParaRPr/>
            </a:p>
          </p:txBody>
        </p:sp>
        <p:sp>
          <p:nvSpPr>
            <p:cNvPr id="5" name="任意多边形: 形状 4">
              <a:extLst>
                <a:ext uri="{FF2B5EF4-FFF2-40B4-BE49-F238E27FC236}">
                  <a16:creationId xmlns:a16="http://schemas.microsoft.com/office/drawing/2014/main" xmlns="" id="{6C6BDE18-6938-4DB4-92A6-9315D17EEB9E}"/>
                </a:ext>
              </a:extLst>
            </p:cNvPr>
            <p:cNvSpPr/>
            <p:nvPr/>
          </p:nvSpPr>
          <p:spPr>
            <a:xfrm>
              <a:off x="7463378" y="1808820"/>
              <a:ext cx="869896" cy="3495151"/>
            </a:xfrm>
            <a:custGeom>
              <a:avLst/>
              <a:gdLst/>
              <a:ahLst/>
              <a:cxnLst>
                <a:cxn ang="0">
                  <a:pos x="wd2" y="hd2"/>
                </a:cxn>
                <a:cxn ang="5400000">
                  <a:pos x="wd2" y="hd2"/>
                </a:cxn>
                <a:cxn ang="10800000">
                  <a:pos x="wd2" y="hd2"/>
                </a:cxn>
                <a:cxn ang="16200000">
                  <a:pos x="wd2" y="hd2"/>
                </a:cxn>
              </a:cxnLst>
              <a:rect l="0" t="0" r="r" b="b"/>
              <a:pathLst>
                <a:path w="16328" h="21600" extrusionOk="0">
                  <a:moveTo>
                    <a:pt x="16328" y="21600"/>
                  </a:moveTo>
                  <a:cubicBezTo>
                    <a:pt x="-3516" y="15007"/>
                    <a:pt x="-5272" y="7807"/>
                    <a:pt x="11059" y="0"/>
                  </a:cubicBezTo>
                </a:path>
              </a:pathLst>
            </a:custGeom>
            <a:ln>
              <a:solidFill>
                <a:srgbClr val="CFCFCF"/>
              </a:solidFill>
              <a:miter lim="400000"/>
            </a:ln>
          </p:spPr>
          <p:txBody>
            <a:bodyPr anchor="ctr"/>
            <a:lstStyle/>
            <a:p>
              <a:pPr algn="ctr"/>
              <a:endParaRPr/>
            </a:p>
          </p:txBody>
        </p:sp>
        <p:sp>
          <p:nvSpPr>
            <p:cNvPr id="6" name="直接连接符 5">
              <a:extLst>
                <a:ext uri="{FF2B5EF4-FFF2-40B4-BE49-F238E27FC236}">
                  <a16:creationId xmlns:a16="http://schemas.microsoft.com/office/drawing/2014/main" xmlns="" id="{772C7ABF-88CF-49E6-87B4-4A3461631FA2}"/>
                </a:ext>
              </a:extLst>
            </p:cNvPr>
            <p:cNvSpPr/>
            <p:nvPr/>
          </p:nvSpPr>
          <p:spPr>
            <a:xfrm>
              <a:off x="7296470" y="2210363"/>
              <a:ext cx="1878033" cy="1240099"/>
            </a:xfrm>
            <a:prstGeom prst="line">
              <a:avLst/>
            </a:prstGeom>
            <a:ln>
              <a:solidFill>
                <a:srgbClr val="CFCFCF"/>
              </a:solidFill>
              <a:miter lim="400000"/>
            </a:ln>
          </p:spPr>
          <p:txBody>
            <a:bodyPr anchor="ctr"/>
            <a:lstStyle/>
            <a:p>
              <a:pPr algn="ctr"/>
              <a:endParaRPr/>
            </a:p>
          </p:txBody>
        </p:sp>
        <p:sp>
          <p:nvSpPr>
            <p:cNvPr id="7" name="直接连接符 6">
              <a:extLst>
                <a:ext uri="{FF2B5EF4-FFF2-40B4-BE49-F238E27FC236}">
                  <a16:creationId xmlns:a16="http://schemas.microsoft.com/office/drawing/2014/main" xmlns="" id="{1DD213AA-CB33-45F1-9300-07DDA7827A02}"/>
                </a:ext>
              </a:extLst>
            </p:cNvPr>
            <p:cNvSpPr/>
            <p:nvPr/>
          </p:nvSpPr>
          <p:spPr>
            <a:xfrm flipH="1">
              <a:off x="7291746" y="3454217"/>
              <a:ext cx="1887481" cy="1165588"/>
            </a:xfrm>
            <a:prstGeom prst="line">
              <a:avLst/>
            </a:prstGeom>
            <a:ln>
              <a:solidFill>
                <a:srgbClr val="CFCFCF"/>
              </a:solidFill>
              <a:miter lim="400000"/>
            </a:ln>
          </p:spPr>
          <p:txBody>
            <a:bodyPr anchor="ctr"/>
            <a:lstStyle/>
            <a:p>
              <a:pPr algn="ctr"/>
              <a:endParaRPr/>
            </a:p>
          </p:txBody>
        </p:sp>
        <p:sp>
          <p:nvSpPr>
            <p:cNvPr id="8" name="任意多边形: 形状 7">
              <a:extLst>
                <a:ext uri="{FF2B5EF4-FFF2-40B4-BE49-F238E27FC236}">
                  <a16:creationId xmlns:a16="http://schemas.microsoft.com/office/drawing/2014/main" xmlns="" id="{2CD8333C-36B8-4E12-B743-0B44BA6F8408}"/>
                </a:ext>
              </a:extLst>
            </p:cNvPr>
            <p:cNvSpPr/>
            <p:nvPr/>
          </p:nvSpPr>
          <p:spPr>
            <a:xfrm flipH="1">
              <a:off x="8257069" y="2768253"/>
              <a:ext cx="403060" cy="403060"/>
            </a:xfrm>
            <a:custGeom>
              <a:avLst/>
              <a:gdLst/>
              <a:ahLst/>
              <a:cxnLst>
                <a:cxn ang="0">
                  <a:pos x="wd2" y="hd2"/>
                </a:cxn>
                <a:cxn ang="5400000">
                  <a:pos x="wd2" y="hd2"/>
                </a:cxn>
                <a:cxn ang="10800000">
                  <a:pos x="wd2" y="hd2"/>
                </a:cxn>
                <a:cxn ang="16200000">
                  <a:pos x="wd2" y="hd2"/>
                </a:cxn>
              </a:cxnLst>
              <a:rect l="0" t="0" r="r" b="b"/>
              <a:pathLst>
                <a:path w="21600" h="21600" extrusionOk="0">
                  <a:moveTo>
                    <a:pt x="10501" y="0"/>
                  </a:moveTo>
                  <a:lnTo>
                    <a:pt x="11100" y="0"/>
                  </a:lnTo>
                  <a:cubicBezTo>
                    <a:pt x="16899" y="0"/>
                    <a:pt x="21600" y="4702"/>
                    <a:pt x="21600" y="10500"/>
                  </a:cubicBezTo>
                  <a:lnTo>
                    <a:pt x="21600" y="11100"/>
                  </a:lnTo>
                  <a:cubicBezTo>
                    <a:pt x="21600" y="16898"/>
                    <a:pt x="16899" y="21600"/>
                    <a:pt x="11100" y="21600"/>
                  </a:cubicBezTo>
                  <a:lnTo>
                    <a:pt x="10501" y="21600"/>
                  </a:lnTo>
                  <a:cubicBezTo>
                    <a:pt x="4702" y="21600"/>
                    <a:pt x="0" y="16898"/>
                    <a:pt x="0" y="11100"/>
                  </a:cubicBezTo>
                  <a:lnTo>
                    <a:pt x="0" y="10500"/>
                  </a:lnTo>
                  <a:cubicBezTo>
                    <a:pt x="0" y="4702"/>
                    <a:pt x="4702" y="0"/>
                    <a:pt x="10501" y="0"/>
                  </a:cubicBezTo>
                  <a:lnTo>
                    <a:pt x="10501" y="0"/>
                  </a:lnTo>
                  <a:close/>
                </a:path>
              </a:pathLst>
            </a:custGeom>
            <a:solidFill>
              <a:schemeClr val="accent1">
                <a:lumMod val="60000"/>
                <a:lumOff val="40000"/>
              </a:schemeClr>
            </a:solidFill>
            <a:ln w="12700">
              <a:miter lim="400000"/>
            </a:ln>
          </p:spPr>
          <p:txBody>
            <a:bodyPr anchor="ctr"/>
            <a:lstStyle/>
            <a:p>
              <a:pPr algn="ctr"/>
              <a:endParaRPr/>
            </a:p>
          </p:txBody>
        </p:sp>
        <p:sp>
          <p:nvSpPr>
            <p:cNvPr id="9" name="任意多边形: 形状 8">
              <a:extLst>
                <a:ext uri="{FF2B5EF4-FFF2-40B4-BE49-F238E27FC236}">
                  <a16:creationId xmlns:a16="http://schemas.microsoft.com/office/drawing/2014/main" xmlns="" id="{B32E1192-E763-43CB-8C9D-12993C8FCC0B}"/>
                </a:ext>
              </a:extLst>
            </p:cNvPr>
            <p:cNvSpPr/>
            <p:nvPr/>
          </p:nvSpPr>
          <p:spPr>
            <a:xfrm flipH="1">
              <a:off x="8257069" y="3715681"/>
              <a:ext cx="403060" cy="403062"/>
            </a:xfrm>
            <a:custGeom>
              <a:avLst/>
              <a:gdLst/>
              <a:ahLst/>
              <a:cxnLst>
                <a:cxn ang="0">
                  <a:pos x="wd2" y="hd2"/>
                </a:cxn>
                <a:cxn ang="5400000">
                  <a:pos x="wd2" y="hd2"/>
                </a:cxn>
                <a:cxn ang="10800000">
                  <a:pos x="wd2" y="hd2"/>
                </a:cxn>
                <a:cxn ang="16200000">
                  <a:pos x="wd2" y="hd2"/>
                </a:cxn>
              </a:cxnLst>
              <a:rect l="0" t="0" r="r" b="b"/>
              <a:pathLst>
                <a:path w="21600" h="21600" extrusionOk="0">
                  <a:moveTo>
                    <a:pt x="10501" y="0"/>
                  </a:moveTo>
                  <a:lnTo>
                    <a:pt x="11100" y="0"/>
                  </a:lnTo>
                  <a:cubicBezTo>
                    <a:pt x="16899" y="0"/>
                    <a:pt x="21600" y="4702"/>
                    <a:pt x="21600" y="10500"/>
                  </a:cubicBezTo>
                  <a:lnTo>
                    <a:pt x="21600" y="11100"/>
                  </a:lnTo>
                  <a:cubicBezTo>
                    <a:pt x="21600" y="16898"/>
                    <a:pt x="16899" y="21600"/>
                    <a:pt x="11100" y="21600"/>
                  </a:cubicBezTo>
                  <a:lnTo>
                    <a:pt x="10501" y="21600"/>
                  </a:lnTo>
                  <a:cubicBezTo>
                    <a:pt x="4702" y="21600"/>
                    <a:pt x="0" y="16898"/>
                    <a:pt x="0" y="11100"/>
                  </a:cubicBezTo>
                  <a:lnTo>
                    <a:pt x="0" y="10500"/>
                  </a:lnTo>
                  <a:cubicBezTo>
                    <a:pt x="0" y="4702"/>
                    <a:pt x="4702" y="0"/>
                    <a:pt x="10501" y="0"/>
                  </a:cubicBezTo>
                  <a:lnTo>
                    <a:pt x="10501" y="0"/>
                  </a:lnTo>
                  <a:close/>
                </a:path>
              </a:pathLst>
            </a:custGeom>
            <a:solidFill>
              <a:schemeClr val="accent1">
                <a:lumMod val="60000"/>
                <a:lumOff val="40000"/>
              </a:schemeClr>
            </a:solidFill>
            <a:ln w="12700">
              <a:miter lim="400000"/>
            </a:ln>
          </p:spPr>
          <p:txBody>
            <a:bodyPr anchor="ctr"/>
            <a:lstStyle/>
            <a:p>
              <a:pPr algn="ctr"/>
              <a:endParaRPr/>
            </a:p>
          </p:txBody>
        </p:sp>
        <p:sp>
          <p:nvSpPr>
            <p:cNvPr id="10" name="任意多边形: 形状 9">
              <a:extLst>
                <a:ext uri="{FF2B5EF4-FFF2-40B4-BE49-F238E27FC236}">
                  <a16:creationId xmlns:a16="http://schemas.microsoft.com/office/drawing/2014/main" xmlns="" id="{9CD6802C-141B-409D-868B-DB8474849970}"/>
                </a:ext>
              </a:extLst>
            </p:cNvPr>
            <p:cNvSpPr/>
            <p:nvPr/>
          </p:nvSpPr>
          <p:spPr>
            <a:xfrm flipH="1">
              <a:off x="7489386" y="2260394"/>
              <a:ext cx="403060" cy="403060"/>
            </a:xfrm>
            <a:custGeom>
              <a:avLst/>
              <a:gdLst/>
              <a:ahLst/>
              <a:cxnLst>
                <a:cxn ang="0">
                  <a:pos x="wd2" y="hd2"/>
                </a:cxn>
                <a:cxn ang="5400000">
                  <a:pos x="wd2" y="hd2"/>
                </a:cxn>
                <a:cxn ang="10800000">
                  <a:pos x="wd2" y="hd2"/>
                </a:cxn>
                <a:cxn ang="16200000">
                  <a:pos x="wd2" y="hd2"/>
                </a:cxn>
              </a:cxnLst>
              <a:rect l="0" t="0" r="r" b="b"/>
              <a:pathLst>
                <a:path w="21600" h="21600" extrusionOk="0">
                  <a:moveTo>
                    <a:pt x="10501" y="0"/>
                  </a:moveTo>
                  <a:lnTo>
                    <a:pt x="11100" y="0"/>
                  </a:lnTo>
                  <a:cubicBezTo>
                    <a:pt x="16899" y="0"/>
                    <a:pt x="21600" y="4702"/>
                    <a:pt x="21600" y="10500"/>
                  </a:cubicBezTo>
                  <a:lnTo>
                    <a:pt x="21600" y="11100"/>
                  </a:lnTo>
                  <a:cubicBezTo>
                    <a:pt x="21600" y="16898"/>
                    <a:pt x="16899" y="21600"/>
                    <a:pt x="11100" y="21600"/>
                  </a:cubicBezTo>
                  <a:lnTo>
                    <a:pt x="10501" y="21600"/>
                  </a:lnTo>
                  <a:cubicBezTo>
                    <a:pt x="4702" y="21600"/>
                    <a:pt x="0" y="16898"/>
                    <a:pt x="0" y="11100"/>
                  </a:cubicBezTo>
                  <a:lnTo>
                    <a:pt x="0" y="10500"/>
                  </a:lnTo>
                  <a:cubicBezTo>
                    <a:pt x="0" y="4702"/>
                    <a:pt x="4702" y="0"/>
                    <a:pt x="10501" y="0"/>
                  </a:cubicBezTo>
                  <a:lnTo>
                    <a:pt x="10501" y="0"/>
                  </a:lnTo>
                  <a:close/>
                </a:path>
              </a:pathLst>
            </a:custGeom>
            <a:solidFill>
              <a:schemeClr val="accent1">
                <a:lumMod val="40000"/>
                <a:lumOff val="60000"/>
              </a:schemeClr>
            </a:solidFill>
            <a:ln w="12700">
              <a:miter lim="400000"/>
            </a:ln>
          </p:spPr>
          <p:txBody>
            <a:bodyPr anchor="ctr"/>
            <a:lstStyle/>
            <a:p>
              <a:pPr algn="ctr"/>
              <a:endParaRPr/>
            </a:p>
          </p:txBody>
        </p:sp>
        <p:sp>
          <p:nvSpPr>
            <p:cNvPr id="11" name="任意多边形: 形状 10">
              <a:extLst>
                <a:ext uri="{FF2B5EF4-FFF2-40B4-BE49-F238E27FC236}">
                  <a16:creationId xmlns:a16="http://schemas.microsoft.com/office/drawing/2014/main" xmlns="" id="{DE0A33E7-439C-4D23-B01B-7EB98FA95B3A}"/>
                </a:ext>
              </a:extLst>
            </p:cNvPr>
            <p:cNvSpPr/>
            <p:nvPr/>
          </p:nvSpPr>
          <p:spPr>
            <a:xfrm flipH="1">
              <a:off x="7251508" y="3230383"/>
              <a:ext cx="403060" cy="403060"/>
            </a:xfrm>
            <a:custGeom>
              <a:avLst/>
              <a:gdLst/>
              <a:ahLst/>
              <a:cxnLst>
                <a:cxn ang="0">
                  <a:pos x="wd2" y="hd2"/>
                </a:cxn>
                <a:cxn ang="5400000">
                  <a:pos x="wd2" y="hd2"/>
                </a:cxn>
                <a:cxn ang="10800000">
                  <a:pos x="wd2" y="hd2"/>
                </a:cxn>
                <a:cxn ang="16200000">
                  <a:pos x="wd2" y="hd2"/>
                </a:cxn>
              </a:cxnLst>
              <a:rect l="0" t="0" r="r" b="b"/>
              <a:pathLst>
                <a:path w="21600" h="21600" extrusionOk="0">
                  <a:moveTo>
                    <a:pt x="10501" y="0"/>
                  </a:moveTo>
                  <a:lnTo>
                    <a:pt x="11100" y="0"/>
                  </a:lnTo>
                  <a:cubicBezTo>
                    <a:pt x="16899" y="0"/>
                    <a:pt x="21600" y="4702"/>
                    <a:pt x="21600" y="10500"/>
                  </a:cubicBezTo>
                  <a:lnTo>
                    <a:pt x="21600" y="11100"/>
                  </a:lnTo>
                  <a:cubicBezTo>
                    <a:pt x="21600" y="16898"/>
                    <a:pt x="16899" y="21600"/>
                    <a:pt x="11100" y="21600"/>
                  </a:cubicBezTo>
                  <a:lnTo>
                    <a:pt x="10501" y="21600"/>
                  </a:lnTo>
                  <a:cubicBezTo>
                    <a:pt x="4702" y="21600"/>
                    <a:pt x="0" y="16898"/>
                    <a:pt x="0" y="11100"/>
                  </a:cubicBezTo>
                  <a:lnTo>
                    <a:pt x="0" y="10500"/>
                  </a:lnTo>
                  <a:cubicBezTo>
                    <a:pt x="0" y="4702"/>
                    <a:pt x="4702" y="0"/>
                    <a:pt x="10501" y="0"/>
                  </a:cubicBezTo>
                  <a:lnTo>
                    <a:pt x="10501" y="0"/>
                  </a:lnTo>
                  <a:close/>
                </a:path>
              </a:pathLst>
            </a:custGeom>
            <a:solidFill>
              <a:schemeClr val="accent1">
                <a:lumMod val="40000"/>
                <a:lumOff val="60000"/>
              </a:schemeClr>
            </a:solidFill>
            <a:ln w="12700">
              <a:miter lim="400000"/>
            </a:ln>
          </p:spPr>
          <p:txBody>
            <a:bodyPr anchor="ctr"/>
            <a:lstStyle/>
            <a:p>
              <a:pPr algn="ctr"/>
              <a:endParaRPr/>
            </a:p>
          </p:txBody>
        </p:sp>
        <p:sp>
          <p:nvSpPr>
            <p:cNvPr id="12" name="任意多边形: 形状 11">
              <a:extLst>
                <a:ext uri="{FF2B5EF4-FFF2-40B4-BE49-F238E27FC236}">
                  <a16:creationId xmlns:a16="http://schemas.microsoft.com/office/drawing/2014/main" xmlns="" id="{2F0580B7-41B2-4461-8AF7-A510D7FE6E3D}"/>
                </a:ext>
              </a:extLst>
            </p:cNvPr>
            <p:cNvSpPr/>
            <p:nvPr/>
          </p:nvSpPr>
          <p:spPr>
            <a:xfrm flipH="1">
              <a:off x="7489386" y="4200371"/>
              <a:ext cx="403060" cy="403062"/>
            </a:xfrm>
            <a:custGeom>
              <a:avLst/>
              <a:gdLst/>
              <a:ahLst/>
              <a:cxnLst>
                <a:cxn ang="0">
                  <a:pos x="wd2" y="hd2"/>
                </a:cxn>
                <a:cxn ang="5400000">
                  <a:pos x="wd2" y="hd2"/>
                </a:cxn>
                <a:cxn ang="10800000">
                  <a:pos x="wd2" y="hd2"/>
                </a:cxn>
                <a:cxn ang="16200000">
                  <a:pos x="wd2" y="hd2"/>
                </a:cxn>
              </a:cxnLst>
              <a:rect l="0" t="0" r="r" b="b"/>
              <a:pathLst>
                <a:path w="21600" h="21600" extrusionOk="0">
                  <a:moveTo>
                    <a:pt x="10501" y="0"/>
                  </a:moveTo>
                  <a:lnTo>
                    <a:pt x="11100" y="0"/>
                  </a:lnTo>
                  <a:cubicBezTo>
                    <a:pt x="16899" y="0"/>
                    <a:pt x="21600" y="4702"/>
                    <a:pt x="21600" y="10500"/>
                  </a:cubicBezTo>
                  <a:lnTo>
                    <a:pt x="21600" y="11100"/>
                  </a:lnTo>
                  <a:cubicBezTo>
                    <a:pt x="21600" y="16898"/>
                    <a:pt x="16899" y="21600"/>
                    <a:pt x="11100" y="21600"/>
                  </a:cubicBezTo>
                  <a:lnTo>
                    <a:pt x="10501" y="21600"/>
                  </a:lnTo>
                  <a:cubicBezTo>
                    <a:pt x="4702" y="21600"/>
                    <a:pt x="0" y="16898"/>
                    <a:pt x="0" y="11100"/>
                  </a:cubicBezTo>
                  <a:lnTo>
                    <a:pt x="0" y="10500"/>
                  </a:lnTo>
                  <a:cubicBezTo>
                    <a:pt x="0" y="4702"/>
                    <a:pt x="4702" y="0"/>
                    <a:pt x="10501" y="0"/>
                  </a:cubicBezTo>
                  <a:lnTo>
                    <a:pt x="10501" y="0"/>
                  </a:lnTo>
                  <a:close/>
                </a:path>
              </a:pathLst>
            </a:custGeom>
            <a:solidFill>
              <a:schemeClr val="accent1">
                <a:lumMod val="40000"/>
                <a:lumOff val="60000"/>
              </a:schemeClr>
            </a:solidFill>
            <a:ln w="12700">
              <a:miter lim="400000"/>
            </a:ln>
          </p:spPr>
          <p:txBody>
            <a:bodyPr anchor="ctr"/>
            <a:lstStyle/>
            <a:p>
              <a:pPr algn="ctr"/>
              <a:endParaRPr/>
            </a:p>
          </p:txBody>
        </p:sp>
        <p:sp>
          <p:nvSpPr>
            <p:cNvPr id="13" name="椭圆 12">
              <a:extLst>
                <a:ext uri="{FF2B5EF4-FFF2-40B4-BE49-F238E27FC236}">
                  <a16:creationId xmlns:a16="http://schemas.microsoft.com/office/drawing/2014/main" xmlns="" id="{01911456-EB71-4AD6-8725-700A0EC5BF27}"/>
                </a:ext>
              </a:extLst>
            </p:cNvPr>
            <p:cNvSpPr/>
            <p:nvPr/>
          </p:nvSpPr>
          <p:spPr>
            <a:xfrm flipH="1">
              <a:off x="9142793" y="2501334"/>
              <a:ext cx="1861157" cy="1861157"/>
            </a:xfrm>
            <a:prstGeom prst="ellipse">
              <a:avLst/>
            </a:prstGeom>
            <a:solidFill>
              <a:schemeClr val="accent1">
                <a:lumMod val="75000"/>
              </a:schemeClr>
            </a:solidFill>
            <a:ln w="12700">
              <a:miter lim="400000"/>
            </a:ln>
          </p:spPr>
          <p:txBody>
            <a:bodyPr wrap="none" lIns="19050" tIns="19050" rIns="19050" bIns="19050" anchor="ctr">
              <a:normAutofit/>
            </a:bodyPr>
            <a:lstStyle/>
            <a:p>
              <a:pPr algn="ctr">
                <a:defRPr sz="3200">
                  <a:solidFill>
                    <a:srgbClr val="FFFFFF"/>
                  </a:solidFill>
                </a:defRPr>
              </a:pPr>
              <a:r>
                <a:rPr lang="zh-CN" altLang="en-US" b="1" dirty="0">
                  <a:latin typeface="方正黑体简体" panose="03000509000000000000" pitchFamily="65" charset="-122"/>
                  <a:ea typeface="方正黑体简体" panose="03000509000000000000" pitchFamily="65" charset="-122"/>
                </a:rPr>
                <a:t>整体流程</a:t>
              </a:r>
            </a:p>
          </p:txBody>
        </p:sp>
        <p:sp>
          <p:nvSpPr>
            <p:cNvPr id="14" name="矩形 13">
              <a:extLst>
                <a:ext uri="{FF2B5EF4-FFF2-40B4-BE49-F238E27FC236}">
                  <a16:creationId xmlns:a16="http://schemas.microsoft.com/office/drawing/2014/main" xmlns="" id="{8F02EA88-7E95-4A09-90D9-D29E026478B2}"/>
                </a:ext>
              </a:extLst>
            </p:cNvPr>
            <p:cNvSpPr/>
            <p:nvPr/>
          </p:nvSpPr>
          <p:spPr>
            <a:xfrm>
              <a:off x="8302865" y="2854747"/>
              <a:ext cx="311468" cy="230073"/>
            </a:xfrm>
            <a:prstGeom prst="rect">
              <a:avLst/>
            </a:prstGeom>
            <a:ln w="12700">
              <a:miter lim="400000"/>
            </a:ln>
            <a:extLst>
              <a:ext uri="{C572A759-6A51-4108-AA02-DFA0A04FC94B}">
                <ma14:wrappingTextBoxFlag xmlns:ma14="http://schemas.microsoft.com/office/mac/drawingml/2011/main" xmlns:p14="http://schemas.microsoft.com/office/powerpoint/2010/main" xmlns:a16="http://schemas.microsoft.com/office/drawing/2014/main" xmlns:lc="http://schemas.openxmlformats.org/drawingml/2006/lockedCanvas" xmlns="" val="1"/>
              </a:ext>
            </a:extLst>
          </p:spPr>
          <p:txBody>
            <a:bodyPr lIns="25400" tIns="25400" rIns="25400" bIns="25400" anchor="ctr">
              <a:normAutofit fontScale="85000" lnSpcReduction="20000"/>
            </a:bodyPr>
            <a:lstStyle/>
            <a:p>
              <a:pPr algn="ctr"/>
              <a:r>
                <a:rPr lang="en-US" sz="1600" b="1"/>
                <a:t>A</a:t>
              </a:r>
              <a:endParaRPr lang="en-US" sz="1600" b="1" dirty="0"/>
            </a:p>
          </p:txBody>
        </p:sp>
        <p:sp>
          <p:nvSpPr>
            <p:cNvPr id="15" name="矩形 14">
              <a:extLst>
                <a:ext uri="{FF2B5EF4-FFF2-40B4-BE49-F238E27FC236}">
                  <a16:creationId xmlns:a16="http://schemas.microsoft.com/office/drawing/2014/main" xmlns="" id="{B102F1F8-1FD2-4662-B9AD-65E28827B009}"/>
                </a:ext>
              </a:extLst>
            </p:cNvPr>
            <p:cNvSpPr/>
            <p:nvPr/>
          </p:nvSpPr>
          <p:spPr>
            <a:xfrm>
              <a:off x="8302865" y="3789041"/>
              <a:ext cx="311468" cy="243208"/>
            </a:xfrm>
            <a:prstGeom prst="rect">
              <a:avLst/>
            </a:prstGeom>
            <a:ln w="12700">
              <a:miter lim="400000"/>
            </a:ln>
            <a:extLst>
              <a:ext uri="{C572A759-6A51-4108-AA02-DFA0A04FC94B}">
                <ma14:wrappingTextBoxFlag xmlns:ma14="http://schemas.microsoft.com/office/mac/drawingml/2011/main" xmlns:p14="http://schemas.microsoft.com/office/powerpoint/2010/main" xmlns:a16="http://schemas.microsoft.com/office/drawing/2014/main" xmlns:lc="http://schemas.openxmlformats.org/drawingml/2006/lockedCanvas" xmlns="" val="1"/>
              </a:ext>
            </a:extLst>
          </p:spPr>
          <p:txBody>
            <a:bodyPr lIns="25400" tIns="25400" rIns="25400" bIns="25400" anchor="ctr">
              <a:normAutofit fontScale="92500" lnSpcReduction="20000"/>
            </a:bodyPr>
            <a:lstStyle/>
            <a:p>
              <a:pPr algn="ctr"/>
              <a:r>
                <a:rPr lang="en-US" sz="1600" b="1"/>
                <a:t>A</a:t>
              </a:r>
              <a:endParaRPr lang="en-US" sz="1600" b="1" dirty="0"/>
            </a:p>
          </p:txBody>
        </p:sp>
        <p:sp>
          <p:nvSpPr>
            <p:cNvPr id="16" name="矩形 15">
              <a:extLst>
                <a:ext uri="{FF2B5EF4-FFF2-40B4-BE49-F238E27FC236}">
                  <a16:creationId xmlns:a16="http://schemas.microsoft.com/office/drawing/2014/main" xmlns="" id="{FBC72690-0802-4522-AD65-DFCB91744F36}"/>
                </a:ext>
              </a:extLst>
            </p:cNvPr>
            <p:cNvSpPr/>
            <p:nvPr/>
          </p:nvSpPr>
          <p:spPr>
            <a:xfrm>
              <a:off x="7355827" y="3316875"/>
              <a:ext cx="311468" cy="230073"/>
            </a:xfrm>
            <a:prstGeom prst="rect">
              <a:avLst/>
            </a:prstGeom>
            <a:ln w="12700">
              <a:miter lim="400000"/>
            </a:ln>
            <a:extLst>
              <a:ext uri="{C572A759-6A51-4108-AA02-DFA0A04FC94B}">
                <ma14:wrappingTextBoxFlag xmlns:ma14="http://schemas.microsoft.com/office/mac/drawingml/2011/main" xmlns:p14="http://schemas.microsoft.com/office/powerpoint/2010/main" xmlns:a16="http://schemas.microsoft.com/office/drawing/2014/main" xmlns:lc="http://schemas.openxmlformats.org/drawingml/2006/lockedCanvas" xmlns="" val="1"/>
              </a:ext>
            </a:extLst>
          </p:spPr>
          <p:txBody>
            <a:bodyPr lIns="25400" tIns="25400" rIns="25400" bIns="25400" anchor="ctr">
              <a:normAutofit fontScale="92500" lnSpcReduction="20000"/>
            </a:bodyPr>
            <a:lstStyle/>
            <a:p>
              <a:r>
                <a:rPr lang="en-US" sz="1500"/>
                <a:t>B</a:t>
              </a:r>
            </a:p>
          </p:txBody>
        </p:sp>
        <p:sp>
          <p:nvSpPr>
            <p:cNvPr id="17" name="矩形 16">
              <a:extLst>
                <a:ext uri="{FF2B5EF4-FFF2-40B4-BE49-F238E27FC236}">
                  <a16:creationId xmlns:a16="http://schemas.microsoft.com/office/drawing/2014/main" xmlns="" id="{3F381CF7-3048-4C65-B8B0-83005EB9A566}"/>
                </a:ext>
              </a:extLst>
            </p:cNvPr>
            <p:cNvSpPr/>
            <p:nvPr/>
          </p:nvSpPr>
          <p:spPr>
            <a:xfrm>
              <a:off x="7593705" y="2346887"/>
              <a:ext cx="311468" cy="230073"/>
            </a:xfrm>
            <a:prstGeom prst="rect">
              <a:avLst/>
            </a:prstGeom>
            <a:ln w="12700">
              <a:miter lim="400000"/>
            </a:ln>
            <a:extLst>
              <a:ext uri="{C572A759-6A51-4108-AA02-DFA0A04FC94B}">
                <ma14:wrappingTextBoxFlag xmlns:ma14="http://schemas.microsoft.com/office/mac/drawingml/2011/main" xmlns:p14="http://schemas.microsoft.com/office/powerpoint/2010/main" xmlns:a16="http://schemas.microsoft.com/office/drawing/2014/main" xmlns:lc="http://schemas.openxmlformats.org/drawingml/2006/lockedCanvas" xmlns="" val="1"/>
              </a:ext>
            </a:extLst>
          </p:spPr>
          <p:txBody>
            <a:bodyPr lIns="25400" tIns="25400" rIns="25400" bIns="25400" anchor="ctr">
              <a:normAutofit fontScale="92500" lnSpcReduction="20000"/>
            </a:bodyPr>
            <a:lstStyle/>
            <a:p>
              <a:r>
                <a:rPr lang="en-US" sz="1500"/>
                <a:t>B</a:t>
              </a:r>
              <a:endParaRPr lang="en-US" sz="1500" dirty="0"/>
            </a:p>
          </p:txBody>
        </p:sp>
        <p:sp>
          <p:nvSpPr>
            <p:cNvPr id="18" name="矩形 17">
              <a:extLst>
                <a:ext uri="{FF2B5EF4-FFF2-40B4-BE49-F238E27FC236}">
                  <a16:creationId xmlns:a16="http://schemas.microsoft.com/office/drawing/2014/main" xmlns="" id="{A499E50C-3F8C-401B-B9AD-B18EB11E46E2}"/>
                </a:ext>
              </a:extLst>
            </p:cNvPr>
            <p:cNvSpPr/>
            <p:nvPr/>
          </p:nvSpPr>
          <p:spPr>
            <a:xfrm>
              <a:off x="7593705" y="4286865"/>
              <a:ext cx="311468" cy="230073"/>
            </a:xfrm>
            <a:prstGeom prst="rect">
              <a:avLst/>
            </a:prstGeom>
            <a:ln w="12700">
              <a:miter lim="400000"/>
            </a:ln>
            <a:extLst>
              <a:ext uri="{C572A759-6A51-4108-AA02-DFA0A04FC94B}">
                <ma14:wrappingTextBoxFlag xmlns:ma14="http://schemas.microsoft.com/office/mac/drawingml/2011/main" xmlns:p14="http://schemas.microsoft.com/office/powerpoint/2010/main" xmlns:a16="http://schemas.microsoft.com/office/drawing/2014/main" xmlns:lc="http://schemas.openxmlformats.org/drawingml/2006/lockedCanvas" xmlns="" val="1"/>
              </a:ext>
            </a:extLst>
          </p:spPr>
          <p:txBody>
            <a:bodyPr lIns="25400" tIns="25400" rIns="25400" bIns="25400" anchor="ctr">
              <a:normAutofit fontScale="92500" lnSpcReduction="20000"/>
            </a:bodyPr>
            <a:lstStyle/>
            <a:p>
              <a:r>
                <a:rPr lang="en-US" sz="1500"/>
                <a:t>B</a:t>
              </a:r>
            </a:p>
          </p:txBody>
        </p:sp>
      </p:grpSp>
      <p:sp>
        <p:nvSpPr>
          <p:cNvPr id="3" name="矩形 2">
            <a:extLst>
              <a:ext uri="{FF2B5EF4-FFF2-40B4-BE49-F238E27FC236}">
                <a16:creationId xmlns:a16="http://schemas.microsoft.com/office/drawing/2014/main" xmlns="" id="{457216CF-29B4-E34F-B203-8EF01C7643B9}"/>
              </a:ext>
            </a:extLst>
          </p:cNvPr>
          <p:cNvSpPr/>
          <p:nvPr/>
        </p:nvSpPr>
        <p:spPr>
          <a:xfrm>
            <a:off x="1023337" y="1483538"/>
            <a:ext cx="5178021" cy="836639"/>
          </a:xfrm>
          <a:prstGeom prst="rect">
            <a:avLst/>
          </a:prstGeom>
        </p:spPr>
        <p:txBody>
          <a:bodyPr wrap="none">
            <a:spAutoFit/>
          </a:bodyPr>
          <a:lstStyle/>
          <a:p>
            <a:pPr algn="just">
              <a:lnSpc>
                <a:spcPct val="240000"/>
              </a:lnSpc>
              <a:spcBef>
                <a:spcPts val="1700"/>
              </a:spcBef>
              <a:spcAft>
                <a:spcPts val="1650"/>
              </a:spcAft>
            </a:pPr>
            <a:r>
              <a:rPr lang="zh-CN" altLang="zh-CN" sz="2400" b="1" kern="2200" dirty="0">
                <a:latin typeface="Calibri" panose="020F0502020204030204" pitchFamily="34" charset="0"/>
                <a:ea typeface="微软雅黑" panose="020B0503020204020204" pitchFamily="34" charset="-122"/>
                <a:cs typeface="Times New Roman" panose="02020603050405020304" pitchFamily="18" charset="0"/>
              </a:rPr>
              <a:t>一、</a:t>
            </a:r>
            <a:r>
              <a:rPr lang="zh-CN" altLang="en-US" sz="2400" b="1" kern="2200" dirty="0">
                <a:latin typeface="Calibri" panose="020F0502020204030204" pitchFamily="34" charset="0"/>
                <a:ea typeface="微软雅黑" panose="020B0503020204020204" pitchFamily="34" charset="-122"/>
                <a:cs typeface="Times New Roman" panose="02020603050405020304" pitchFamily="18" charset="0"/>
              </a:rPr>
              <a:t>参赛</a:t>
            </a:r>
            <a:r>
              <a:rPr lang="zh-CN" altLang="zh-CN" sz="2400" b="1" kern="2200" dirty="0">
                <a:latin typeface="Calibri" panose="020F0502020204030204" pitchFamily="34" charset="0"/>
                <a:ea typeface="微软雅黑" panose="020B0503020204020204" pitchFamily="34" charset="-122"/>
                <a:cs typeface="Times New Roman" panose="02020603050405020304" pitchFamily="18" charset="0"/>
              </a:rPr>
              <a:t>教师</a:t>
            </a:r>
            <a:r>
              <a:rPr lang="zh-CN" altLang="en-US" sz="2400" b="1" kern="2200" dirty="0">
                <a:latin typeface="Calibri" panose="020F0502020204030204" pitchFamily="34" charset="0"/>
                <a:ea typeface="微软雅黑" panose="020B0503020204020204" pitchFamily="34" charset="-122"/>
                <a:cs typeface="Times New Roman" panose="02020603050405020304" pitchFamily="18" charset="0"/>
              </a:rPr>
              <a:t> </a:t>
            </a:r>
            <a:r>
              <a:rPr lang="zh-CN" altLang="zh-CN" sz="2400" b="1" kern="2200" dirty="0">
                <a:latin typeface="Calibri" panose="020F0502020204030204" pitchFamily="34" charset="0"/>
                <a:ea typeface="微软雅黑" panose="020B0503020204020204" pitchFamily="34" charset="-122"/>
                <a:cs typeface="Times New Roman" panose="02020603050405020304" pitchFamily="18" charset="0"/>
              </a:rPr>
              <a:t>“学在浙大”上传材料</a:t>
            </a:r>
            <a:endParaRPr lang="zh-CN" altLang="zh-CN" sz="2400" b="1" kern="2200" dirty="0">
              <a:effectLst/>
              <a:latin typeface="Calibri" panose="020F0502020204030204" pitchFamily="34" charset="0"/>
              <a:cs typeface="Times New Roman" panose="02020603050405020304" pitchFamily="18" charset="0"/>
            </a:endParaRPr>
          </a:p>
        </p:txBody>
      </p:sp>
      <p:sp>
        <p:nvSpPr>
          <p:cNvPr id="19" name="文本框 18">
            <a:extLst>
              <a:ext uri="{FF2B5EF4-FFF2-40B4-BE49-F238E27FC236}">
                <a16:creationId xmlns:a16="http://schemas.microsoft.com/office/drawing/2014/main" xmlns="" id="{37D9F835-A20A-1D4F-BF0F-FC509B797F05}"/>
              </a:ext>
            </a:extLst>
          </p:cNvPr>
          <p:cNvSpPr txBox="1"/>
          <p:nvPr/>
        </p:nvSpPr>
        <p:spPr>
          <a:xfrm>
            <a:off x="1023338" y="2854747"/>
            <a:ext cx="6086584" cy="836639"/>
          </a:xfrm>
          <a:prstGeom prst="rect">
            <a:avLst/>
          </a:prstGeom>
          <a:noFill/>
        </p:spPr>
        <p:txBody>
          <a:bodyPr wrap="square" rtlCol="0">
            <a:spAutoFit/>
          </a:bodyPr>
          <a:lstStyle/>
          <a:p>
            <a:pPr algn="just">
              <a:lnSpc>
                <a:spcPct val="240000"/>
              </a:lnSpc>
              <a:spcBef>
                <a:spcPts val="1700"/>
              </a:spcBef>
              <a:spcAft>
                <a:spcPts val="1650"/>
              </a:spcAft>
            </a:pPr>
            <a:r>
              <a:rPr lang="zh-CN" altLang="en-US" sz="2400" b="1" kern="2200" dirty="0">
                <a:latin typeface="Calibri" panose="020F0502020204030204" pitchFamily="34" charset="0"/>
                <a:ea typeface="微软雅黑" panose="020B0503020204020204" pitchFamily="34" charset="-122"/>
                <a:cs typeface="Times New Roman" panose="02020603050405020304" pitchFamily="18" charset="0"/>
              </a:rPr>
              <a:t>二、管理员汇总材料，形成课程内容</a:t>
            </a:r>
          </a:p>
        </p:txBody>
      </p:sp>
      <p:sp>
        <p:nvSpPr>
          <p:cNvPr id="36" name="文本框 35">
            <a:extLst>
              <a:ext uri="{FF2B5EF4-FFF2-40B4-BE49-F238E27FC236}">
                <a16:creationId xmlns:a16="http://schemas.microsoft.com/office/drawing/2014/main" xmlns="" id="{CEEE0487-57FB-274F-A9C4-9D439ECF9171}"/>
              </a:ext>
            </a:extLst>
          </p:cNvPr>
          <p:cNvSpPr txBox="1"/>
          <p:nvPr/>
        </p:nvSpPr>
        <p:spPr>
          <a:xfrm>
            <a:off x="1023337" y="4118743"/>
            <a:ext cx="5594088" cy="836639"/>
          </a:xfrm>
          <a:prstGeom prst="rect">
            <a:avLst/>
          </a:prstGeom>
          <a:noFill/>
        </p:spPr>
        <p:txBody>
          <a:bodyPr wrap="square" rtlCol="0">
            <a:spAutoFit/>
          </a:bodyPr>
          <a:lstStyle/>
          <a:p>
            <a:pPr algn="just">
              <a:lnSpc>
                <a:spcPct val="240000"/>
              </a:lnSpc>
              <a:spcBef>
                <a:spcPts val="1700"/>
              </a:spcBef>
              <a:spcAft>
                <a:spcPts val="1650"/>
              </a:spcAft>
            </a:pPr>
            <a:r>
              <a:rPr lang="zh-CN" altLang="en-US" sz="2400" b="1" kern="2200" dirty="0">
                <a:latin typeface="Calibri" panose="020F0502020204030204" pitchFamily="34" charset="0"/>
                <a:ea typeface="微软雅黑" panose="020B0503020204020204" pitchFamily="34" charset="-122"/>
                <a:cs typeface="Times New Roman" panose="02020603050405020304" pitchFamily="18" charset="0"/>
              </a:rPr>
              <a:t>三、</a:t>
            </a:r>
            <a:r>
              <a:rPr lang="zh-CN" altLang="zh-CN" sz="2400" b="1" kern="2200" dirty="0">
                <a:latin typeface="Calibri" panose="020F0502020204030204" pitchFamily="34" charset="0"/>
                <a:ea typeface="微软雅黑" panose="020B0503020204020204" pitchFamily="34" charset="-122"/>
                <a:cs typeface="Times New Roman" panose="02020603050405020304" pitchFamily="18" charset="0"/>
              </a:rPr>
              <a:t>“学在浙大”平台专家网评</a:t>
            </a:r>
            <a:endParaRPr lang="zh-CN" altLang="en-US" sz="2400" b="1" kern="2200" dirty="0">
              <a:latin typeface="Calibri" panose="020F0502020204030204" pitchFamily="34"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xmlns="" val="3213499034"/>
      </p:ext>
    </p:extLst>
  </p:cSld>
  <p:clrMapOvr>
    <a:masterClrMapping/>
  </p:clrMapOvr>
  <mc:AlternateContent xmlns:mc="http://schemas.openxmlformats.org/markup-compatibility/2006">
    <mc:Choice xmlns:p14="http://schemas.microsoft.com/office/powerpoint/2010/main" xmlns="" Requires="p14">
      <p:transition spd="med" p14:dur="700" advClick="0" advTm="5000">
        <p:fade/>
      </p:transition>
    </mc:Choice>
    <mc:Fallback>
      <p:transition spd="med" advClick="0" advTm="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dirty="0">
              <a:latin typeface="+mn-lt"/>
              <a:ea typeface="+mn-ea"/>
              <a:cs typeface="+mn-ea"/>
              <a:sym typeface="+mn-lt"/>
            </a:endParaRPr>
          </a:p>
        </p:txBody>
      </p:sp>
      <p:sp>
        <p:nvSpPr>
          <p:cNvPr id="28" name="矩形 27">
            <a:extLst>
              <a:ext uri="{FF2B5EF4-FFF2-40B4-BE49-F238E27FC236}">
                <a16:creationId xmlns:a16="http://schemas.microsoft.com/office/drawing/2014/main" xmlns="" id="{4F1581A4-619A-8F47-91EC-A3CE9A7CD287}"/>
              </a:ext>
            </a:extLst>
          </p:cNvPr>
          <p:cNvSpPr/>
          <p:nvPr/>
        </p:nvSpPr>
        <p:spPr>
          <a:xfrm>
            <a:off x="454079" y="189311"/>
            <a:ext cx="5109091" cy="836639"/>
          </a:xfrm>
          <a:prstGeom prst="rect">
            <a:avLst/>
          </a:prstGeom>
        </p:spPr>
        <p:txBody>
          <a:bodyPr wrap="none">
            <a:spAutoFit/>
          </a:bodyPr>
          <a:lstStyle/>
          <a:p>
            <a:pPr algn="just">
              <a:lnSpc>
                <a:spcPct val="240000"/>
              </a:lnSpc>
              <a:spcBef>
                <a:spcPts val="1700"/>
              </a:spcBef>
              <a:spcAft>
                <a:spcPts val="1650"/>
              </a:spcAft>
            </a:pPr>
            <a:r>
              <a:rPr lang="zh-CN" altLang="zh-CN" sz="2400" b="1" kern="2200" dirty="0">
                <a:latin typeface="Calibri" panose="020F0502020204030204" pitchFamily="34" charset="0"/>
                <a:ea typeface="微软雅黑" panose="020B0503020204020204" pitchFamily="34" charset="-122"/>
                <a:cs typeface="Times New Roman" panose="02020603050405020304" pitchFamily="18" charset="0"/>
              </a:rPr>
              <a:t>一、入围教师“学在浙大”上传材料</a:t>
            </a:r>
            <a:endParaRPr lang="zh-CN" altLang="zh-CN" sz="2400" b="1" kern="2200" dirty="0">
              <a:effectLst/>
              <a:latin typeface="Calibri" panose="020F0502020204030204" pitchFamily="34" charset="0"/>
              <a:cs typeface="Times New Roman" panose="02020603050405020304" pitchFamily="18" charset="0"/>
            </a:endParaRPr>
          </a:p>
        </p:txBody>
      </p:sp>
      <p:sp>
        <p:nvSpPr>
          <p:cNvPr id="3" name="矩形 2">
            <a:extLst>
              <a:ext uri="{FF2B5EF4-FFF2-40B4-BE49-F238E27FC236}">
                <a16:creationId xmlns:a16="http://schemas.microsoft.com/office/drawing/2014/main" xmlns="" id="{B8F56250-73EC-7F47-99CA-0101F0CBEFC7}"/>
              </a:ext>
            </a:extLst>
          </p:cNvPr>
          <p:cNvSpPr/>
          <p:nvPr/>
        </p:nvSpPr>
        <p:spPr>
          <a:xfrm>
            <a:off x="1030856" y="1180305"/>
            <a:ext cx="4852610" cy="400110"/>
          </a:xfrm>
          <a:prstGeom prst="rect">
            <a:avLst/>
          </a:prstGeom>
        </p:spPr>
        <p:txBody>
          <a:bodyPr wrap="none">
            <a:spAutoFit/>
          </a:bodyPr>
          <a:lstStyle/>
          <a:p>
            <a:r>
              <a:rPr lang="en-US" altLang="zh-CN" sz="2000" b="1" dirty="0">
                <a:ea typeface="宋体" panose="02010600030101010101" pitchFamily="2" charset="-122"/>
                <a:cs typeface="Times New Roman" panose="02020603050405020304" pitchFamily="18" charset="0"/>
              </a:rPr>
              <a:t>1</a:t>
            </a:r>
            <a:r>
              <a:rPr lang="zh-CN" altLang="en-US" sz="2000" b="1" dirty="0">
                <a:ea typeface="宋体" panose="02010600030101010101" pitchFamily="2" charset="-122"/>
                <a:cs typeface="Times New Roman" panose="02020603050405020304" pitchFamily="18" charset="0"/>
              </a:rPr>
              <a:t>、</a:t>
            </a:r>
            <a:r>
              <a:rPr lang="zh-CN" altLang="zh-CN" sz="2000" b="1" dirty="0">
                <a:ea typeface="宋体" panose="02010600030101010101" pitchFamily="2" charset="-122"/>
                <a:cs typeface="Times New Roman" panose="02020603050405020304" pitchFamily="18" charset="0"/>
              </a:rPr>
              <a:t>“学在浙大”中创建个人材料文件夹</a:t>
            </a:r>
            <a:r>
              <a:rPr lang="zh-CN" altLang="zh-CN" sz="2000" b="1" dirty="0"/>
              <a:t> </a:t>
            </a:r>
            <a:endParaRPr lang="zh-CN" altLang="en-US" sz="2000" b="1" dirty="0"/>
          </a:p>
        </p:txBody>
      </p:sp>
      <p:pic>
        <p:nvPicPr>
          <p:cNvPr id="6" name="图片 5">
            <a:extLst>
              <a:ext uri="{FF2B5EF4-FFF2-40B4-BE49-F238E27FC236}">
                <a16:creationId xmlns:a16="http://schemas.microsoft.com/office/drawing/2014/main" xmlns="" id="{69AE9E40-3AB5-C74C-8DA5-B93E43DC3D0F}"/>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2073325"/>
            <a:ext cx="3610855" cy="3602196"/>
          </a:xfrm>
          <a:prstGeom prst="rect">
            <a:avLst/>
          </a:prstGeom>
        </p:spPr>
      </p:pic>
      <p:sp>
        <p:nvSpPr>
          <p:cNvPr id="7" name="右箭头 6">
            <a:extLst>
              <a:ext uri="{FF2B5EF4-FFF2-40B4-BE49-F238E27FC236}">
                <a16:creationId xmlns:a16="http://schemas.microsoft.com/office/drawing/2014/main" xmlns="" id="{5D2D24EF-CC4C-894A-BB14-C1458EBF2224}"/>
              </a:ext>
            </a:extLst>
          </p:cNvPr>
          <p:cNvSpPr/>
          <p:nvPr/>
        </p:nvSpPr>
        <p:spPr>
          <a:xfrm>
            <a:off x="3634447" y="3459426"/>
            <a:ext cx="562707" cy="829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图片 8">
            <a:extLst>
              <a:ext uri="{FF2B5EF4-FFF2-40B4-BE49-F238E27FC236}">
                <a16:creationId xmlns:a16="http://schemas.microsoft.com/office/drawing/2014/main" xmlns="" id="{D8637B1C-0711-6448-9C8B-BAF12951BBE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197154" y="1855756"/>
            <a:ext cx="8003590" cy="5002244"/>
          </a:xfrm>
          <a:prstGeom prst="rect">
            <a:avLst/>
          </a:prstGeom>
        </p:spPr>
      </p:pic>
      <p:sp>
        <p:nvSpPr>
          <p:cNvPr id="10" name="矩形 9">
            <a:extLst>
              <a:ext uri="{FF2B5EF4-FFF2-40B4-BE49-F238E27FC236}">
                <a16:creationId xmlns:a16="http://schemas.microsoft.com/office/drawing/2014/main" xmlns="" id="{7F16424D-64BE-ED45-B4CD-EC892714A2C8}"/>
              </a:ext>
            </a:extLst>
          </p:cNvPr>
          <p:cNvSpPr/>
          <p:nvPr/>
        </p:nvSpPr>
        <p:spPr>
          <a:xfrm>
            <a:off x="4417255" y="5078437"/>
            <a:ext cx="1026942" cy="4220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a:extLst>
              <a:ext uri="{FF2B5EF4-FFF2-40B4-BE49-F238E27FC236}">
                <a16:creationId xmlns:a16="http://schemas.microsoft.com/office/drawing/2014/main" xmlns="" id="{EC0DCBC3-9EA0-A348-B5B2-A8CD22323790}"/>
              </a:ext>
            </a:extLst>
          </p:cNvPr>
          <p:cNvSpPr/>
          <p:nvPr/>
        </p:nvSpPr>
        <p:spPr>
          <a:xfrm>
            <a:off x="6625883" y="2940148"/>
            <a:ext cx="534572" cy="1969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5" name="直线箭头连接符 14">
            <a:extLst>
              <a:ext uri="{FF2B5EF4-FFF2-40B4-BE49-F238E27FC236}">
                <a16:creationId xmlns:a16="http://schemas.microsoft.com/office/drawing/2014/main" xmlns="" id="{E635A241-19C1-484B-ABF3-061106A6635A}"/>
              </a:ext>
            </a:extLst>
          </p:cNvPr>
          <p:cNvCxnSpPr/>
          <p:nvPr/>
        </p:nvCxnSpPr>
        <p:spPr>
          <a:xfrm flipV="1">
            <a:off x="5134708" y="3137095"/>
            <a:ext cx="1491175" cy="19413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587157916"/>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右箭头 20">
            <a:extLst>
              <a:ext uri="{FF2B5EF4-FFF2-40B4-BE49-F238E27FC236}">
                <a16:creationId xmlns:a16="http://schemas.microsoft.com/office/drawing/2014/main" xmlns="" id="{0EBE9FEA-6D77-754C-8218-973A3E505789}"/>
              </a:ext>
            </a:extLst>
          </p:cNvPr>
          <p:cNvSpPr/>
          <p:nvPr/>
        </p:nvSpPr>
        <p:spPr>
          <a:xfrm>
            <a:off x="0" y="3207434"/>
            <a:ext cx="436098" cy="815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4">
            <a:extLst>
              <a:ext uri="{FF2B5EF4-FFF2-40B4-BE49-F238E27FC236}">
                <a16:creationId xmlns:a16="http://schemas.microsoft.com/office/drawing/2014/main" xmlns="" id="{C2889671-0100-8840-B63E-2C784759EDD9}"/>
              </a:ext>
            </a:extLst>
          </p:cNvPr>
          <p:cNvSpPr/>
          <p:nvPr/>
        </p:nvSpPr>
        <p:spPr>
          <a:xfrm>
            <a:off x="436098" y="627744"/>
            <a:ext cx="8308685" cy="400110"/>
          </a:xfrm>
          <a:prstGeom prst="rect">
            <a:avLst/>
          </a:prstGeom>
          <a:ln>
            <a:noFill/>
          </a:ln>
        </p:spPr>
        <p:txBody>
          <a:bodyPr wrap="none">
            <a:spAutoFit/>
          </a:bodyPr>
          <a:lstStyle/>
          <a:p>
            <a:r>
              <a:rPr lang="zh-CN" altLang="en-US" sz="2000" b="1" dirty="0">
                <a:solidFill>
                  <a:srgbClr val="FF0000"/>
                </a:solidFill>
                <a:ea typeface="宋体" panose="02010600030101010101" pitchFamily="2" charset="-122"/>
                <a:cs typeface="Times New Roman" panose="02020603050405020304" pitchFamily="18" charset="0"/>
              </a:rPr>
              <a:t>☆</a:t>
            </a:r>
            <a:r>
              <a:rPr lang="zh-CN" altLang="en-US" sz="2000" b="1" dirty="0">
                <a:ea typeface="宋体" panose="02010600030101010101" pitchFamily="2" charset="-122"/>
                <a:cs typeface="Times New Roman" panose="02020603050405020304" pitchFamily="18" charset="0"/>
              </a:rPr>
              <a:t>文件夹命名：</a:t>
            </a:r>
            <a:r>
              <a:rPr lang="zh-CN" altLang="zh-CN" sz="2000" b="1" dirty="0">
                <a:solidFill>
                  <a:srgbClr val="FF0000"/>
                </a:solidFill>
              </a:rPr>
              <a:t>《</a:t>
            </a:r>
            <a:r>
              <a:rPr lang="zh-CN" altLang="en-US" sz="2000" b="1" dirty="0">
                <a:solidFill>
                  <a:srgbClr val="FF0000"/>
                </a:solidFill>
              </a:rPr>
              <a:t>“思政微课专项”</a:t>
            </a:r>
            <a:r>
              <a:rPr lang="en-US" altLang="zh-CN" sz="2000" b="1" dirty="0">
                <a:solidFill>
                  <a:srgbClr val="FF0000"/>
                </a:solidFill>
              </a:rPr>
              <a:t>+</a:t>
            </a:r>
            <a:r>
              <a:rPr lang="zh-CN" altLang="zh-CN" sz="2000" b="1" dirty="0">
                <a:solidFill>
                  <a:srgbClr val="FF0000"/>
                </a:solidFill>
              </a:rPr>
              <a:t>参赛名称</a:t>
            </a:r>
            <a:r>
              <a:rPr lang="en-US" altLang="zh-CN" sz="2000" b="1" dirty="0">
                <a:solidFill>
                  <a:srgbClr val="FF0000"/>
                </a:solidFill>
              </a:rPr>
              <a:t>+</a:t>
            </a:r>
            <a:r>
              <a:rPr lang="zh-CN" altLang="zh-CN" sz="2000" b="1" dirty="0">
                <a:solidFill>
                  <a:srgbClr val="FF0000"/>
                </a:solidFill>
              </a:rPr>
              <a:t>主讲教师姓名</a:t>
            </a:r>
            <a:r>
              <a:rPr lang="en-US" altLang="zh-CN" sz="2000" b="1" dirty="0">
                <a:solidFill>
                  <a:srgbClr val="FF0000"/>
                </a:solidFill>
              </a:rPr>
              <a:t>+</a:t>
            </a:r>
            <a:r>
              <a:rPr lang="zh-CN" altLang="zh-CN" sz="2000" b="1" dirty="0">
                <a:solidFill>
                  <a:srgbClr val="FF0000"/>
                </a:solidFill>
              </a:rPr>
              <a:t>工号》  </a:t>
            </a:r>
            <a:endParaRPr lang="zh-CN" altLang="en-US" sz="2000" b="1" dirty="0">
              <a:solidFill>
                <a:srgbClr val="FF0000"/>
              </a:solidFill>
            </a:endParaRPr>
          </a:p>
        </p:txBody>
      </p:sp>
      <p:sp>
        <p:nvSpPr>
          <p:cNvPr id="26" name="右箭头 25">
            <a:extLst>
              <a:ext uri="{FF2B5EF4-FFF2-40B4-BE49-F238E27FC236}">
                <a16:creationId xmlns:a16="http://schemas.microsoft.com/office/drawing/2014/main" xmlns="" id="{2A4B1591-A8CC-EA4C-A401-CAC8292FDA8C}"/>
              </a:ext>
            </a:extLst>
          </p:cNvPr>
          <p:cNvSpPr/>
          <p:nvPr/>
        </p:nvSpPr>
        <p:spPr>
          <a:xfrm>
            <a:off x="5371048" y="3207434"/>
            <a:ext cx="436098" cy="815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图片 2">
            <a:extLst>
              <a:ext uri="{FF2B5EF4-FFF2-40B4-BE49-F238E27FC236}">
                <a16:creationId xmlns:a16="http://schemas.microsoft.com/office/drawing/2014/main" xmlns="" id="{CF9573B9-877E-6043-803E-476934115FD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00312" y="2355263"/>
            <a:ext cx="4970736" cy="2984500"/>
          </a:xfrm>
          <a:prstGeom prst="rect">
            <a:avLst/>
          </a:prstGeom>
        </p:spPr>
      </p:pic>
      <p:pic>
        <p:nvPicPr>
          <p:cNvPr id="5" name="图片 4">
            <a:extLst>
              <a:ext uri="{FF2B5EF4-FFF2-40B4-BE49-F238E27FC236}">
                <a16:creationId xmlns:a16="http://schemas.microsoft.com/office/drawing/2014/main" xmlns="" id="{56B9BF3D-147A-F342-85CA-5A2E92E0B29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07146" y="1680827"/>
            <a:ext cx="6421924" cy="3658936"/>
          </a:xfrm>
          <a:prstGeom prst="rect">
            <a:avLst/>
          </a:prstGeom>
        </p:spPr>
      </p:pic>
      <p:sp>
        <p:nvSpPr>
          <p:cNvPr id="6" name="矩形 5">
            <a:extLst>
              <a:ext uri="{FF2B5EF4-FFF2-40B4-BE49-F238E27FC236}">
                <a16:creationId xmlns:a16="http://schemas.microsoft.com/office/drawing/2014/main" xmlns="" id="{616189C2-11E6-884B-AA8E-CB117B0DC89E}"/>
              </a:ext>
            </a:extLst>
          </p:cNvPr>
          <p:cNvSpPr/>
          <p:nvPr/>
        </p:nvSpPr>
        <p:spPr>
          <a:xfrm>
            <a:off x="7153154" y="2766349"/>
            <a:ext cx="4896092" cy="3356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8" name="直线箭头连接符 7">
            <a:extLst>
              <a:ext uri="{FF2B5EF4-FFF2-40B4-BE49-F238E27FC236}">
                <a16:creationId xmlns:a16="http://schemas.microsoft.com/office/drawing/2014/main" xmlns="" id="{8EBBDA9A-C634-6249-ABF8-8241CD9A7D87}"/>
              </a:ext>
            </a:extLst>
          </p:cNvPr>
          <p:cNvCxnSpPr/>
          <p:nvPr/>
        </p:nvCxnSpPr>
        <p:spPr>
          <a:xfrm flipV="1">
            <a:off x="4590440" y="2934182"/>
            <a:ext cx="2458542" cy="6812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79668034"/>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925</TotalTime>
  <Words>874</Words>
  <Application>Microsoft Macintosh PowerPoint</Application>
  <PresentationFormat>自定义</PresentationFormat>
  <Paragraphs>117</Paragraphs>
  <Slides>24</Slides>
  <Notes>14</Notes>
  <HiddenSlides>0</HiddenSlides>
  <MMClips>2</MMClips>
  <ScaleCrop>false</ScaleCrop>
  <HeadingPairs>
    <vt:vector size="4" baseType="variant">
      <vt:variant>
        <vt:lpstr>主题</vt:lpstr>
      </vt:variant>
      <vt:variant>
        <vt:i4>1</vt:i4>
      </vt:variant>
      <vt:variant>
        <vt:lpstr>幻灯片标题</vt:lpstr>
      </vt:variant>
      <vt:variant>
        <vt:i4>24</vt:i4>
      </vt:variant>
    </vt:vector>
  </HeadingPairs>
  <TitlesOfParts>
    <vt:vector size="25" baseType="lpstr">
      <vt:lpstr>Office 主题​​</vt:lpstr>
      <vt:lpstr>幻灯片 1</vt:lpstr>
      <vt:lpstr>幻灯片 2</vt:lpstr>
      <vt:lpstr>+</vt:lpstr>
      <vt:lpstr>幻灯片 4</vt:lpstr>
      <vt:lpstr>幻灯片 5</vt:lpstr>
      <vt:lpstr>+</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vt:lpstr>
      <vt:lpstr>幻灯片 21</vt:lpstr>
      <vt:lpstr>+</vt:lpstr>
      <vt:lpstr>幻灯片 23</vt:lpstr>
      <vt:lpstr>幻灯片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赵爱军</cp:lastModifiedBy>
  <cp:revision>63</cp:revision>
  <dcterms:created xsi:type="dcterms:W3CDTF">2018-08-20T01:35:26Z</dcterms:created>
  <dcterms:modified xsi:type="dcterms:W3CDTF">2021-03-11T09:25:52Z</dcterms:modified>
</cp:coreProperties>
</file>